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0AA39-1880-4F43-894B-BE19D2CE0FD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C95082EC-0F29-4962-8945-3CCE428B5BC3}">
      <dgm:prSet phldrT="[Text]"/>
      <dgm:spPr/>
      <dgm:t>
        <a:bodyPr/>
        <a:lstStyle/>
        <a:p>
          <a:r>
            <a:rPr lang="en-GB" dirty="0" smtClean="0"/>
            <a:t>1. Inspiration</a:t>
          </a:r>
          <a:endParaRPr lang="en-GB" dirty="0"/>
        </a:p>
      </dgm:t>
    </dgm:pt>
    <dgm:pt modelId="{F861F070-AC24-49BA-903F-FEEED0DFC352}" type="parTrans" cxnId="{743440D1-FF7E-469F-A790-329C24744F07}">
      <dgm:prSet/>
      <dgm:spPr/>
      <dgm:t>
        <a:bodyPr/>
        <a:lstStyle/>
        <a:p>
          <a:endParaRPr lang="en-GB"/>
        </a:p>
      </dgm:t>
    </dgm:pt>
    <dgm:pt modelId="{FAD9BF00-B4F4-4DC9-8A4A-8665061C46DB}" type="sibTrans" cxnId="{743440D1-FF7E-469F-A790-329C24744F07}">
      <dgm:prSet/>
      <dgm:spPr/>
      <dgm:t>
        <a:bodyPr/>
        <a:lstStyle/>
        <a:p>
          <a:endParaRPr lang="en-GB"/>
        </a:p>
      </dgm:t>
    </dgm:pt>
    <dgm:pt modelId="{35BE0D40-AF48-4F9B-9121-DD8FA7DD39FD}">
      <dgm:prSet phldrT="[Text]"/>
      <dgm:spPr/>
      <dgm:t>
        <a:bodyPr/>
        <a:lstStyle/>
        <a:p>
          <a:r>
            <a:rPr lang="en-GB" dirty="0" smtClean="0"/>
            <a:t>2. Exchange of gases – lungs to blood</a:t>
          </a:r>
          <a:endParaRPr lang="en-GB" dirty="0"/>
        </a:p>
      </dgm:t>
    </dgm:pt>
    <dgm:pt modelId="{E3113574-0BCC-4CA7-98A5-C2899FD1C882}" type="parTrans" cxnId="{71338E53-932D-41B5-8F8D-F31990B1D2D3}">
      <dgm:prSet/>
      <dgm:spPr/>
      <dgm:t>
        <a:bodyPr/>
        <a:lstStyle/>
        <a:p>
          <a:endParaRPr lang="en-GB"/>
        </a:p>
      </dgm:t>
    </dgm:pt>
    <dgm:pt modelId="{CA5609A8-8E85-41D4-92C4-D803BD1559A7}" type="sibTrans" cxnId="{71338E53-932D-41B5-8F8D-F31990B1D2D3}">
      <dgm:prSet/>
      <dgm:spPr/>
      <dgm:t>
        <a:bodyPr/>
        <a:lstStyle/>
        <a:p>
          <a:endParaRPr lang="en-GB"/>
        </a:p>
      </dgm:t>
    </dgm:pt>
    <dgm:pt modelId="{7790069E-245F-4A44-982D-F78D967C1F4A}">
      <dgm:prSet phldrT="[Text]"/>
      <dgm:spPr/>
      <dgm:t>
        <a:bodyPr/>
        <a:lstStyle/>
        <a:p>
          <a:r>
            <a:rPr lang="en-GB" dirty="0" smtClean="0"/>
            <a:t>3. Transport of O</a:t>
          </a:r>
          <a:r>
            <a:rPr lang="en-GB" dirty="0" smtClean="0">
              <a:latin typeface="Calibri"/>
            </a:rPr>
            <a:t>₂ &amp; CO₂ in the blood</a:t>
          </a:r>
          <a:endParaRPr lang="en-GB" dirty="0"/>
        </a:p>
      </dgm:t>
    </dgm:pt>
    <dgm:pt modelId="{EC1BA313-D329-45E8-BD02-9F4D21868EDF}" type="parTrans" cxnId="{FB2F68E1-7232-403B-8A68-EAEE7BFBC3CD}">
      <dgm:prSet/>
      <dgm:spPr/>
      <dgm:t>
        <a:bodyPr/>
        <a:lstStyle/>
        <a:p>
          <a:endParaRPr lang="en-GB"/>
        </a:p>
      </dgm:t>
    </dgm:pt>
    <dgm:pt modelId="{EC71F692-32E7-4C7E-B3A0-5195D5780B94}" type="sibTrans" cxnId="{FB2F68E1-7232-403B-8A68-EAEE7BFBC3CD}">
      <dgm:prSet/>
      <dgm:spPr/>
      <dgm:t>
        <a:bodyPr/>
        <a:lstStyle/>
        <a:p>
          <a:endParaRPr lang="en-GB"/>
        </a:p>
      </dgm:t>
    </dgm:pt>
    <dgm:pt modelId="{25E0628C-E2A2-41F4-A3D8-5261D93F2D11}">
      <dgm:prSet phldrT="[Text]"/>
      <dgm:spPr/>
      <dgm:t>
        <a:bodyPr/>
        <a:lstStyle/>
        <a:p>
          <a:r>
            <a:rPr lang="en-GB" dirty="0" smtClean="0"/>
            <a:t>4. Exchanges of gases from blood to tissues</a:t>
          </a:r>
          <a:endParaRPr lang="en-GB" dirty="0"/>
        </a:p>
      </dgm:t>
    </dgm:pt>
    <dgm:pt modelId="{28ECD793-0017-4911-8C6F-2645A6BEC8EF}" type="parTrans" cxnId="{A7E3DBA2-8B75-497F-8F26-8FD7455CF466}">
      <dgm:prSet/>
      <dgm:spPr/>
      <dgm:t>
        <a:bodyPr/>
        <a:lstStyle/>
        <a:p>
          <a:endParaRPr lang="en-GB"/>
        </a:p>
      </dgm:t>
    </dgm:pt>
    <dgm:pt modelId="{70E407A7-9F5D-4C4E-8B8B-82E024EB49C0}" type="sibTrans" cxnId="{A7E3DBA2-8B75-497F-8F26-8FD7455CF466}">
      <dgm:prSet/>
      <dgm:spPr/>
      <dgm:t>
        <a:bodyPr/>
        <a:lstStyle/>
        <a:p>
          <a:endParaRPr lang="en-GB"/>
        </a:p>
      </dgm:t>
    </dgm:pt>
    <dgm:pt modelId="{D668B406-C861-4FDE-8D19-7459F2F5BE4D}">
      <dgm:prSet phldrT="[Text]"/>
      <dgm:spPr/>
      <dgm:t>
        <a:bodyPr/>
        <a:lstStyle/>
        <a:p>
          <a:r>
            <a:rPr lang="en-GB" dirty="0" smtClean="0"/>
            <a:t>5. Metabolism</a:t>
          </a:r>
          <a:endParaRPr lang="en-GB" dirty="0"/>
        </a:p>
      </dgm:t>
    </dgm:pt>
    <dgm:pt modelId="{DF65D26C-046B-43BC-ABF8-44D9024AE2F2}" type="parTrans" cxnId="{6BBA7320-5D6F-40A8-97FB-12483553C2DC}">
      <dgm:prSet/>
      <dgm:spPr/>
      <dgm:t>
        <a:bodyPr/>
        <a:lstStyle/>
        <a:p>
          <a:endParaRPr lang="en-GB"/>
        </a:p>
      </dgm:t>
    </dgm:pt>
    <dgm:pt modelId="{B43F9FE2-9CF1-4E31-A122-7D219A292378}" type="sibTrans" cxnId="{6BBA7320-5D6F-40A8-97FB-12483553C2DC}">
      <dgm:prSet/>
      <dgm:spPr/>
      <dgm:t>
        <a:bodyPr/>
        <a:lstStyle/>
        <a:p>
          <a:endParaRPr lang="en-GB"/>
        </a:p>
      </dgm:t>
    </dgm:pt>
    <dgm:pt modelId="{F0772970-C5EE-4FC5-9465-B4E0694BCC4B}">
      <dgm:prSet phldrT="[Text]"/>
      <dgm:spPr/>
      <dgm:t>
        <a:bodyPr/>
        <a:lstStyle/>
        <a:p>
          <a:r>
            <a:rPr lang="en-GB" dirty="0" smtClean="0"/>
            <a:t>6. Expiration</a:t>
          </a:r>
          <a:endParaRPr lang="en-GB" dirty="0"/>
        </a:p>
      </dgm:t>
    </dgm:pt>
    <dgm:pt modelId="{E20E9BB1-7351-49CC-85AC-7D7BABA580B5}" type="parTrans" cxnId="{75ADF9DB-1985-4251-9D7F-CE6127860591}">
      <dgm:prSet/>
      <dgm:spPr/>
      <dgm:t>
        <a:bodyPr/>
        <a:lstStyle/>
        <a:p>
          <a:endParaRPr lang="en-GB"/>
        </a:p>
      </dgm:t>
    </dgm:pt>
    <dgm:pt modelId="{F9609FA7-C66D-4C16-B21D-2403F0163C5C}" type="sibTrans" cxnId="{75ADF9DB-1985-4251-9D7F-CE6127860591}">
      <dgm:prSet/>
      <dgm:spPr/>
      <dgm:t>
        <a:bodyPr/>
        <a:lstStyle/>
        <a:p>
          <a:endParaRPr lang="en-GB"/>
        </a:p>
      </dgm:t>
    </dgm:pt>
    <dgm:pt modelId="{F0B2C387-5108-4F13-A363-AD5EE8A38273}" type="pres">
      <dgm:prSet presAssocID="{97D0AA39-1880-4F43-894B-BE19D2CE0FD5}" presName="cycle" presStyleCnt="0">
        <dgm:presLayoutVars>
          <dgm:dir/>
          <dgm:resizeHandles val="exact"/>
        </dgm:presLayoutVars>
      </dgm:prSet>
      <dgm:spPr/>
      <dgm:t>
        <a:bodyPr/>
        <a:lstStyle/>
        <a:p>
          <a:endParaRPr lang="en-US"/>
        </a:p>
      </dgm:t>
    </dgm:pt>
    <dgm:pt modelId="{1E15CDD1-ECE7-4C20-86AE-1A1C539DAE2C}" type="pres">
      <dgm:prSet presAssocID="{C95082EC-0F29-4962-8945-3CCE428B5BC3}" presName="node" presStyleLbl="node1" presStyleIdx="0" presStyleCnt="6">
        <dgm:presLayoutVars>
          <dgm:bulletEnabled val="1"/>
        </dgm:presLayoutVars>
      </dgm:prSet>
      <dgm:spPr/>
      <dgm:t>
        <a:bodyPr/>
        <a:lstStyle/>
        <a:p>
          <a:endParaRPr lang="en-US"/>
        </a:p>
      </dgm:t>
    </dgm:pt>
    <dgm:pt modelId="{D4BB4033-317A-44B3-B27D-3B10BD3EEF21}" type="pres">
      <dgm:prSet presAssocID="{C95082EC-0F29-4962-8945-3CCE428B5BC3}" presName="spNode" presStyleCnt="0"/>
      <dgm:spPr/>
    </dgm:pt>
    <dgm:pt modelId="{711B1DE9-11F1-4B01-8BA8-9C0B42E8EA4D}" type="pres">
      <dgm:prSet presAssocID="{FAD9BF00-B4F4-4DC9-8A4A-8665061C46DB}" presName="sibTrans" presStyleLbl="sibTrans1D1" presStyleIdx="0" presStyleCnt="6"/>
      <dgm:spPr/>
      <dgm:t>
        <a:bodyPr/>
        <a:lstStyle/>
        <a:p>
          <a:endParaRPr lang="en-US"/>
        </a:p>
      </dgm:t>
    </dgm:pt>
    <dgm:pt modelId="{EF941049-0973-4836-A798-A827E593505A}" type="pres">
      <dgm:prSet presAssocID="{35BE0D40-AF48-4F9B-9121-DD8FA7DD39FD}" presName="node" presStyleLbl="node1" presStyleIdx="1" presStyleCnt="6">
        <dgm:presLayoutVars>
          <dgm:bulletEnabled val="1"/>
        </dgm:presLayoutVars>
      </dgm:prSet>
      <dgm:spPr/>
      <dgm:t>
        <a:bodyPr/>
        <a:lstStyle/>
        <a:p>
          <a:endParaRPr lang="en-GB"/>
        </a:p>
      </dgm:t>
    </dgm:pt>
    <dgm:pt modelId="{CE2ECCFB-42FC-4E90-8F25-DA0898163356}" type="pres">
      <dgm:prSet presAssocID="{35BE0D40-AF48-4F9B-9121-DD8FA7DD39FD}" presName="spNode" presStyleCnt="0"/>
      <dgm:spPr/>
    </dgm:pt>
    <dgm:pt modelId="{5BFE5657-FDA6-42B8-8D19-8E0245821B96}" type="pres">
      <dgm:prSet presAssocID="{CA5609A8-8E85-41D4-92C4-D803BD1559A7}" presName="sibTrans" presStyleLbl="sibTrans1D1" presStyleIdx="1" presStyleCnt="6"/>
      <dgm:spPr/>
      <dgm:t>
        <a:bodyPr/>
        <a:lstStyle/>
        <a:p>
          <a:endParaRPr lang="en-US"/>
        </a:p>
      </dgm:t>
    </dgm:pt>
    <dgm:pt modelId="{7A958E52-DF2D-42DC-BE87-7EC7ABEE5D2C}" type="pres">
      <dgm:prSet presAssocID="{7790069E-245F-4A44-982D-F78D967C1F4A}" presName="node" presStyleLbl="node1" presStyleIdx="2" presStyleCnt="6">
        <dgm:presLayoutVars>
          <dgm:bulletEnabled val="1"/>
        </dgm:presLayoutVars>
      </dgm:prSet>
      <dgm:spPr/>
      <dgm:t>
        <a:bodyPr/>
        <a:lstStyle/>
        <a:p>
          <a:endParaRPr lang="en-GB"/>
        </a:p>
      </dgm:t>
    </dgm:pt>
    <dgm:pt modelId="{78886F18-2CAE-4D47-9746-82A0282C86CB}" type="pres">
      <dgm:prSet presAssocID="{7790069E-245F-4A44-982D-F78D967C1F4A}" presName="spNode" presStyleCnt="0"/>
      <dgm:spPr/>
    </dgm:pt>
    <dgm:pt modelId="{8DF6FE2F-4A29-4E28-9484-06BC11B43C6A}" type="pres">
      <dgm:prSet presAssocID="{EC71F692-32E7-4C7E-B3A0-5195D5780B94}" presName="sibTrans" presStyleLbl="sibTrans1D1" presStyleIdx="2" presStyleCnt="6"/>
      <dgm:spPr/>
      <dgm:t>
        <a:bodyPr/>
        <a:lstStyle/>
        <a:p>
          <a:endParaRPr lang="en-US"/>
        </a:p>
      </dgm:t>
    </dgm:pt>
    <dgm:pt modelId="{D2D3AD74-6BD4-4BD1-8112-68AC53E5BEEC}" type="pres">
      <dgm:prSet presAssocID="{25E0628C-E2A2-41F4-A3D8-5261D93F2D11}" presName="node" presStyleLbl="node1" presStyleIdx="3" presStyleCnt="6">
        <dgm:presLayoutVars>
          <dgm:bulletEnabled val="1"/>
        </dgm:presLayoutVars>
      </dgm:prSet>
      <dgm:spPr/>
      <dgm:t>
        <a:bodyPr/>
        <a:lstStyle/>
        <a:p>
          <a:endParaRPr lang="en-GB"/>
        </a:p>
      </dgm:t>
    </dgm:pt>
    <dgm:pt modelId="{E8B20A8E-4A8D-4201-9CF9-B0923E47BA87}" type="pres">
      <dgm:prSet presAssocID="{25E0628C-E2A2-41F4-A3D8-5261D93F2D11}" presName="spNode" presStyleCnt="0"/>
      <dgm:spPr/>
    </dgm:pt>
    <dgm:pt modelId="{A22A79D0-C446-4889-950B-6AEF7C8F0126}" type="pres">
      <dgm:prSet presAssocID="{70E407A7-9F5D-4C4E-8B8B-82E024EB49C0}" presName="sibTrans" presStyleLbl="sibTrans1D1" presStyleIdx="3" presStyleCnt="6"/>
      <dgm:spPr/>
      <dgm:t>
        <a:bodyPr/>
        <a:lstStyle/>
        <a:p>
          <a:endParaRPr lang="en-US"/>
        </a:p>
      </dgm:t>
    </dgm:pt>
    <dgm:pt modelId="{506EAA30-DFD6-45E4-AD06-05B9C7DDCF5E}" type="pres">
      <dgm:prSet presAssocID="{D668B406-C861-4FDE-8D19-7459F2F5BE4D}" presName="node" presStyleLbl="node1" presStyleIdx="4" presStyleCnt="6">
        <dgm:presLayoutVars>
          <dgm:bulletEnabled val="1"/>
        </dgm:presLayoutVars>
      </dgm:prSet>
      <dgm:spPr/>
      <dgm:t>
        <a:bodyPr/>
        <a:lstStyle/>
        <a:p>
          <a:endParaRPr lang="en-US"/>
        </a:p>
      </dgm:t>
    </dgm:pt>
    <dgm:pt modelId="{4DA782B3-F5ED-4B4D-9336-53E8BD00F30F}" type="pres">
      <dgm:prSet presAssocID="{D668B406-C861-4FDE-8D19-7459F2F5BE4D}" presName="spNode" presStyleCnt="0"/>
      <dgm:spPr/>
    </dgm:pt>
    <dgm:pt modelId="{AD2FAF2C-AD62-4F4F-BB7D-B961C887EFF8}" type="pres">
      <dgm:prSet presAssocID="{B43F9FE2-9CF1-4E31-A122-7D219A292378}" presName="sibTrans" presStyleLbl="sibTrans1D1" presStyleIdx="4" presStyleCnt="6"/>
      <dgm:spPr/>
      <dgm:t>
        <a:bodyPr/>
        <a:lstStyle/>
        <a:p>
          <a:endParaRPr lang="en-US"/>
        </a:p>
      </dgm:t>
    </dgm:pt>
    <dgm:pt modelId="{5915A9CF-4F15-4E3C-8FAC-AC9347BB3117}" type="pres">
      <dgm:prSet presAssocID="{F0772970-C5EE-4FC5-9465-B4E0694BCC4B}" presName="node" presStyleLbl="node1" presStyleIdx="5" presStyleCnt="6">
        <dgm:presLayoutVars>
          <dgm:bulletEnabled val="1"/>
        </dgm:presLayoutVars>
      </dgm:prSet>
      <dgm:spPr/>
      <dgm:t>
        <a:bodyPr/>
        <a:lstStyle/>
        <a:p>
          <a:endParaRPr lang="en-US"/>
        </a:p>
      </dgm:t>
    </dgm:pt>
    <dgm:pt modelId="{6D83A6D7-5DFB-4ECB-B65F-63177E277605}" type="pres">
      <dgm:prSet presAssocID="{F0772970-C5EE-4FC5-9465-B4E0694BCC4B}" presName="spNode" presStyleCnt="0"/>
      <dgm:spPr/>
    </dgm:pt>
    <dgm:pt modelId="{06A429D2-4756-44C1-A841-094696FE5006}" type="pres">
      <dgm:prSet presAssocID="{F9609FA7-C66D-4C16-B21D-2403F0163C5C}" presName="sibTrans" presStyleLbl="sibTrans1D1" presStyleIdx="5" presStyleCnt="6"/>
      <dgm:spPr/>
      <dgm:t>
        <a:bodyPr/>
        <a:lstStyle/>
        <a:p>
          <a:endParaRPr lang="en-US"/>
        </a:p>
      </dgm:t>
    </dgm:pt>
  </dgm:ptLst>
  <dgm:cxnLst>
    <dgm:cxn modelId="{3A86ACE6-F42B-487E-B96A-668F34F4394F}" type="presOf" srcId="{B43F9FE2-9CF1-4E31-A122-7D219A292378}" destId="{AD2FAF2C-AD62-4F4F-BB7D-B961C887EFF8}" srcOrd="0" destOrd="0" presId="urn:microsoft.com/office/officeart/2005/8/layout/cycle6"/>
    <dgm:cxn modelId="{2B0D8A4D-9BA5-4C02-BFC2-83D1AE0E407E}" type="presOf" srcId="{CA5609A8-8E85-41D4-92C4-D803BD1559A7}" destId="{5BFE5657-FDA6-42B8-8D19-8E0245821B96}" srcOrd="0" destOrd="0" presId="urn:microsoft.com/office/officeart/2005/8/layout/cycle6"/>
    <dgm:cxn modelId="{9DE2F59E-CD31-49EF-9011-F6803800DDBE}" type="presOf" srcId="{25E0628C-E2A2-41F4-A3D8-5261D93F2D11}" destId="{D2D3AD74-6BD4-4BD1-8112-68AC53E5BEEC}" srcOrd="0" destOrd="0" presId="urn:microsoft.com/office/officeart/2005/8/layout/cycle6"/>
    <dgm:cxn modelId="{34E8182D-0D45-453F-86F8-F1B6E8766AF9}" type="presOf" srcId="{7790069E-245F-4A44-982D-F78D967C1F4A}" destId="{7A958E52-DF2D-42DC-BE87-7EC7ABEE5D2C}" srcOrd="0" destOrd="0" presId="urn:microsoft.com/office/officeart/2005/8/layout/cycle6"/>
    <dgm:cxn modelId="{71338E53-932D-41B5-8F8D-F31990B1D2D3}" srcId="{97D0AA39-1880-4F43-894B-BE19D2CE0FD5}" destId="{35BE0D40-AF48-4F9B-9121-DD8FA7DD39FD}" srcOrd="1" destOrd="0" parTransId="{E3113574-0BCC-4CA7-98A5-C2899FD1C882}" sibTransId="{CA5609A8-8E85-41D4-92C4-D803BD1559A7}"/>
    <dgm:cxn modelId="{A7E3DBA2-8B75-497F-8F26-8FD7455CF466}" srcId="{97D0AA39-1880-4F43-894B-BE19D2CE0FD5}" destId="{25E0628C-E2A2-41F4-A3D8-5261D93F2D11}" srcOrd="3" destOrd="0" parTransId="{28ECD793-0017-4911-8C6F-2645A6BEC8EF}" sibTransId="{70E407A7-9F5D-4C4E-8B8B-82E024EB49C0}"/>
    <dgm:cxn modelId="{A9E3D9E9-2021-450B-ACA5-934DAFC42FA3}" type="presOf" srcId="{D668B406-C861-4FDE-8D19-7459F2F5BE4D}" destId="{506EAA30-DFD6-45E4-AD06-05B9C7DDCF5E}" srcOrd="0" destOrd="0" presId="urn:microsoft.com/office/officeart/2005/8/layout/cycle6"/>
    <dgm:cxn modelId="{6BBA7320-5D6F-40A8-97FB-12483553C2DC}" srcId="{97D0AA39-1880-4F43-894B-BE19D2CE0FD5}" destId="{D668B406-C861-4FDE-8D19-7459F2F5BE4D}" srcOrd="4" destOrd="0" parTransId="{DF65D26C-046B-43BC-ABF8-44D9024AE2F2}" sibTransId="{B43F9FE2-9CF1-4E31-A122-7D219A292378}"/>
    <dgm:cxn modelId="{FB2F68E1-7232-403B-8A68-EAEE7BFBC3CD}" srcId="{97D0AA39-1880-4F43-894B-BE19D2CE0FD5}" destId="{7790069E-245F-4A44-982D-F78D967C1F4A}" srcOrd="2" destOrd="0" parTransId="{EC1BA313-D329-45E8-BD02-9F4D21868EDF}" sibTransId="{EC71F692-32E7-4C7E-B3A0-5195D5780B94}"/>
    <dgm:cxn modelId="{79694206-BE71-4B1B-9F87-734CF8352530}" type="presOf" srcId="{F0772970-C5EE-4FC5-9465-B4E0694BCC4B}" destId="{5915A9CF-4F15-4E3C-8FAC-AC9347BB3117}" srcOrd="0" destOrd="0" presId="urn:microsoft.com/office/officeart/2005/8/layout/cycle6"/>
    <dgm:cxn modelId="{271A84EB-34FD-4666-8E9B-4B564111729F}" type="presOf" srcId="{35BE0D40-AF48-4F9B-9121-DD8FA7DD39FD}" destId="{EF941049-0973-4836-A798-A827E593505A}" srcOrd="0" destOrd="0" presId="urn:microsoft.com/office/officeart/2005/8/layout/cycle6"/>
    <dgm:cxn modelId="{75ADF9DB-1985-4251-9D7F-CE6127860591}" srcId="{97D0AA39-1880-4F43-894B-BE19D2CE0FD5}" destId="{F0772970-C5EE-4FC5-9465-B4E0694BCC4B}" srcOrd="5" destOrd="0" parTransId="{E20E9BB1-7351-49CC-85AC-7D7BABA580B5}" sibTransId="{F9609FA7-C66D-4C16-B21D-2403F0163C5C}"/>
    <dgm:cxn modelId="{528A26EF-9103-473E-BE12-D34AA526AE8B}" type="presOf" srcId="{F9609FA7-C66D-4C16-B21D-2403F0163C5C}" destId="{06A429D2-4756-44C1-A841-094696FE5006}" srcOrd="0" destOrd="0" presId="urn:microsoft.com/office/officeart/2005/8/layout/cycle6"/>
    <dgm:cxn modelId="{2FC6E0EE-2C07-4BF6-A693-3C3AECC0B1FE}" type="presOf" srcId="{70E407A7-9F5D-4C4E-8B8B-82E024EB49C0}" destId="{A22A79D0-C446-4889-950B-6AEF7C8F0126}" srcOrd="0" destOrd="0" presId="urn:microsoft.com/office/officeart/2005/8/layout/cycle6"/>
    <dgm:cxn modelId="{C73A6835-AB2F-4935-9E76-C941C0EADE7B}" type="presOf" srcId="{FAD9BF00-B4F4-4DC9-8A4A-8665061C46DB}" destId="{711B1DE9-11F1-4B01-8BA8-9C0B42E8EA4D}" srcOrd="0" destOrd="0" presId="urn:microsoft.com/office/officeart/2005/8/layout/cycle6"/>
    <dgm:cxn modelId="{162815BA-3024-47DB-9DCD-40A13F837D0C}" type="presOf" srcId="{EC71F692-32E7-4C7E-B3A0-5195D5780B94}" destId="{8DF6FE2F-4A29-4E28-9484-06BC11B43C6A}" srcOrd="0" destOrd="0" presId="urn:microsoft.com/office/officeart/2005/8/layout/cycle6"/>
    <dgm:cxn modelId="{743440D1-FF7E-469F-A790-329C24744F07}" srcId="{97D0AA39-1880-4F43-894B-BE19D2CE0FD5}" destId="{C95082EC-0F29-4962-8945-3CCE428B5BC3}" srcOrd="0" destOrd="0" parTransId="{F861F070-AC24-49BA-903F-FEEED0DFC352}" sibTransId="{FAD9BF00-B4F4-4DC9-8A4A-8665061C46DB}"/>
    <dgm:cxn modelId="{1D578577-6051-44BE-AAB8-B0A3CCD10351}" type="presOf" srcId="{97D0AA39-1880-4F43-894B-BE19D2CE0FD5}" destId="{F0B2C387-5108-4F13-A363-AD5EE8A38273}" srcOrd="0" destOrd="0" presId="urn:microsoft.com/office/officeart/2005/8/layout/cycle6"/>
    <dgm:cxn modelId="{F5332713-1445-4293-8926-9A9CDABE1D27}" type="presOf" srcId="{C95082EC-0F29-4962-8945-3CCE428B5BC3}" destId="{1E15CDD1-ECE7-4C20-86AE-1A1C539DAE2C}" srcOrd="0" destOrd="0" presId="urn:microsoft.com/office/officeart/2005/8/layout/cycle6"/>
    <dgm:cxn modelId="{7F7E19F8-6D39-4C10-B851-58DE9BEDA4FD}" type="presParOf" srcId="{F0B2C387-5108-4F13-A363-AD5EE8A38273}" destId="{1E15CDD1-ECE7-4C20-86AE-1A1C539DAE2C}" srcOrd="0" destOrd="0" presId="urn:microsoft.com/office/officeart/2005/8/layout/cycle6"/>
    <dgm:cxn modelId="{B9A6BF6A-F2A2-40A4-9210-574635039450}" type="presParOf" srcId="{F0B2C387-5108-4F13-A363-AD5EE8A38273}" destId="{D4BB4033-317A-44B3-B27D-3B10BD3EEF21}" srcOrd="1" destOrd="0" presId="urn:microsoft.com/office/officeart/2005/8/layout/cycle6"/>
    <dgm:cxn modelId="{87416650-FD8D-4962-A3F9-82D0AE135788}" type="presParOf" srcId="{F0B2C387-5108-4F13-A363-AD5EE8A38273}" destId="{711B1DE9-11F1-4B01-8BA8-9C0B42E8EA4D}" srcOrd="2" destOrd="0" presId="urn:microsoft.com/office/officeart/2005/8/layout/cycle6"/>
    <dgm:cxn modelId="{AB73FCB2-6BDB-4748-BC5F-94CF8FC01BE3}" type="presParOf" srcId="{F0B2C387-5108-4F13-A363-AD5EE8A38273}" destId="{EF941049-0973-4836-A798-A827E593505A}" srcOrd="3" destOrd="0" presId="urn:microsoft.com/office/officeart/2005/8/layout/cycle6"/>
    <dgm:cxn modelId="{EC42EB07-D969-4BE9-82CC-7DDE52C1C606}" type="presParOf" srcId="{F0B2C387-5108-4F13-A363-AD5EE8A38273}" destId="{CE2ECCFB-42FC-4E90-8F25-DA0898163356}" srcOrd="4" destOrd="0" presId="urn:microsoft.com/office/officeart/2005/8/layout/cycle6"/>
    <dgm:cxn modelId="{7A4C37A5-53A7-4C6E-BE35-13C9263792A6}" type="presParOf" srcId="{F0B2C387-5108-4F13-A363-AD5EE8A38273}" destId="{5BFE5657-FDA6-42B8-8D19-8E0245821B96}" srcOrd="5" destOrd="0" presId="urn:microsoft.com/office/officeart/2005/8/layout/cycle6"/>
    <dgm:cxn modelId="{F3567BE4-9679-4D5A-A664-245E4597A80E}" type="presParOf" srcId="{F0B2C387-5108-4F13-A363-AD5EE8A38273}" destId="{7A958E52-DF2D-42DC-BE87-7EC7ABEE5D2C}" srcOrd="6" destOrd="0" presId="urn:microsoft.com/office/officeart/2005/8/layout/cycle6"/>
    <dgm:cxn modelId="{2CB30B73-366C-4CA9-9B8C-C4AB3E280027}" type="presParOf" srcId="{F0B2C387-5108-4F13-A363-AD5EE8A38273}" destId="{78886F18-2CAE-4D47-9746-82A0282C86CB}" srcOrd="7" destOrd="0" presId="urn:microsoft.com/office/officeart/2005/8/layout/cycle6"/>
    <dgm:cxn modelId="{38E96245-22EA-4D2C-B02F-9BF9E46E3C19}" type="presParOf" srcId="{F0B2C387-5108-4F13-A363-AD5EE8A38273}" destId="{8DF6FE2F-4A29-4E28-9484-06BC11B43C6A}" srcOrd="8" destOrd="0" presId="urn:microsoft.com/office/officeart/2005/8/layout/cycle6"/>
    <dgm:cxn modelId="{44436B19-81F9-4C73-81E4-18E3E3C72F2A}" type="presParOf" srcId="{F0B2C387-5108-4F13-A363-AD5EE8A38273}" destId="{D2D3AD74-6BD4-4BD1-8112-68AC53E5BEEC}" srcOrd="9" destOrd="0" presId="urn:microsoft.com/office/officeart/2005/8/layout/cycle6"/>
    <dgm:cxn modelId="{DB3FB1F6-B4D8-4B36-A90C-A6123452139F}" type="presParOf" srcId="{F0B2C387-5108-4F13-A363-AD5EE8A38273}" destId="{E8B20A8E-4A8D-4201-9CF9-B0923E47BA87}" srcOrd="10" destOrd="0" presId="urn:microsoft.com/office/officeart/2005/8/layout/cycle6"/>
    <dgm:cxn modelId="{1A600787-AE6A-409D-AFCE-BDA223E3ED40}" type="presParOf" srcId="{F0B2C387-5108-4F13-A363-AD5EE8A38273}" destId="{A22A79D0-C446-4889-950B-6AEF7C8F0126}" srcOrd="11" destOrd="0" presId="urn:microsoft.com/office/officeart/2005/8/layout/cycle6"/>
    <dgm:cxn modelId="{4B0FBF25-43DC-4BDD-B5A5-45608B559908}" type="presParOf" srcId="{F0B2C387-5108-4F13-A363-AD5EE8A38273}" destId="{506EAA30-DFD6-45E4-AD06-05B9C7DDCF5E}" srcOrd="12" destOrd="0" presId="urn:microsoft.com/office/officeart/2005/8/layout/cycle6"/>
    <dgm:cxn modelId="{7D16BA72-9D4F-4630-AA17-E5363072447C}" type="presParOf" srcId="{F0B2C387-5108-4F13-A363-AD5EE8A38273}" destId="{4DA782B3-F5ED-4B4D-9336-53E8BD00F30F}" srcOrd="13" destOrd="0" presId="urn:microsoft.com/office/officeart/2005/8/layout/cycle6"/>
    <dgm:cxn modelId="{168D6700-00F7-4A0C-8091-8481E0548EF8}" type="presParOf" srcId="{F0B2C387-5108-4F13-A363-AD5EE8A38273}" destId="{AD2FAF2C-AD62-4F4F-BB7D-B961C887EFF8}" srcOrd="14" destOrd="0" presId="urn:microsoft.com/office/officeart/2005/8/layout/cycle6"/>
    <dgm:cxn modelId="{EFA6BB31-DF67-4172-B3C6-524CD9A64F50}" type="presParOf" srcId="{F0B2C387-5108-4F13-A363-AD5EE8A38273}" destId="{5915A9CF-4F15-4E3C-8FAC-AC9347BB3117}" srcOrd="15" destOrd="0" presId="urn:microsoft.com/office/officeart/2005/8/layout/cycle6"/>
    <dgm:cxn modelId="{1BC45CFC-D1F2-45C1-B9CD-83D41706B70A}" type="presParOf" srcId="{F0B2C387-5108-4F13-A363-AD5EE8A38273}" destId="{6D83A6D7-5DFB-4ECB-B65F-63177E277605}" srcOrd="16" destOrd="0" presId="urn:microsoft.com/office/officeart/2005/8/layout/cycle6"/>
    <dgm:cxn modelId="{F3B841A3-F3C0-4CA6-8235-09027BC02310}" type="presParOf" srcId="{F0B2C387-5108-4F13-A363-AD5EE8A38273}" destId="{06A429D2-4756-44C1-A841-094696FE5006}"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5CDD1-ECE7-4C20-86AE-1A1C539DAE2C}">
      <dsp:nvSpPr>
        <dsp:cNvPr id="0" name=""/>
        <dsp:cNvSpPr/>
      </dsp:nvSpPr>
      <dsp:spPr>
        <a:xfrm>
          <a:off x="1991119" y="148"/>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1. Inspiration</a:t>
          </a:r>
          <a:endParaRPr lang="en-GB" sz="1100" kern="1200" dirty="0"/>
        </a:p>
      </dsp:txBody>
      <dsp:txXfrm>
        <a:off x="1991119" y="148"/>
        <a:ext cx="1058320" cy="687908"/>
      </dsp:txXfrm>
    </dsp:sp>
    <dsp:sp modelId="{711B1DE9-11F1-4B01-8BA8-9C0B42E8EA4D}">
      <dsp:nvSpPr>
        <dsp:cNvPr id="0" name=""/>
        <dsp:cNvSpPr/>
      </dsp:nvSpPr>
      <dsp:spPr>
        <a:xfrm>
          <a:off x="897854" y="344102"/>
          <a:ext cx="3244850" cy="3244850"/>
        </a:xfrm>
        <a:custGeom>
          <a:avLst/>
          <a:gdLst/>
          <a:ahLst/>
          <a:cxnLst/>
          <a:rect l="0" t="0" r="0" b="0"/>
          <a:pathLst>
            <a:path>
              <a:moveTo>
                <a:pt x="2158367" y="91076"/>
              </a:moveTo>
              <a:arcTo wR="1622425" hR="1622425" stAng="17357343" swAng="15035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941049-0973-4836-A798-A827E593505A}">
      <dsp:nvSpPr>
        <dsp:cNvPr id="0" name=""/>
        <dsp:cNvSpPr/>
      </dsp:nvSpPr>
      <dsp:spPr>
        <a:xfrm>
          <a:off x="3396180" y="811361"/>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2. Exchange of gases – lungs to blood</a:t>
          </a:r>
          <a:endParaRPr lang="en-GB" sz="1100" kern="1200" dirty="0"/>
        </a:p>
      </dsp:txBody>
      <dsp:txXfrm>
        <a:off x="3396180" y="811361"/>
        <a:ext cx="1058320" cy="687908"/>
      </dsp:txXfrm>
    </dsp:sp>
    <dsp:sp modelId="{5BFE5657-FDA6-42B8-8D19-8E0245821B96}">
      <dsp:nvSpPr>
        <dsp:cNvPr id="0" name=""/>
        <dsp:cNvSpPr/>
      </dsp:nvSpPr>
      <dsp:spPr>
        <a:xfrm>
          <a:off x="897854" y="344102"/>
          <a:ext cx="3244850" cy="3244850"/>
        </a:xfrm>
        <a:custGeom>
          <a:avLst/>
          <a:gdLst/>
          <a:ahLst/>
          <a:cxnLst/>
          <a:rect l="0" t="0" r="0" b="0"/>
          <a:pathLst>
            <a:path>
              <a:moveTo>
                <a:pt x="3178774" y="1164123"/>
              </a:moveTo>
              <a:arcTo wR="1622425" hR="1622425" stAng="20615506" swAng="19689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958E52-DF2D-42DC-BE87-7EC7ABEE5D2C}">
      <dsp:nvSpPr>
        <dsp:cNvPr id="0" name=""/>
        <dsp:cNvSpPr/>
      </dsp:nvSpPr>
      <dsp:spPr>
        <a:xfrm>
          <a:off x="3396180" y="2433786"/>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3. Transport of O</a:t>
          </a:r>
          <a:r>
            <a:rPr lang="en-GB" sz="1100" kern="1200" dirty="0" smtClean="0">
              <a:latin typeface="Calibri"/>
            </a:rPr>
            <a:t>₂ &amp; CO₂ in the blood</a:t>
          </a:r>
          <a:endParaRPr lang="en-GB" sz="1100" kern="1200" dirty="0"/>
        </a:p>
      </dsp:txBody>
      <dsp:txXfrm>
        <a:off x="3396180" y="2433786"/>
        <a:ext cx="1058320" cy="687908"/>
      </dsp:txXfrm>
    </dsp:sp>
    <dsp:sp modelId="{8DF6FE2F-4A29-4E28-9484-06BC11B43C6A}">
      <dsp:nvSpPr>
        <dsp:cNvPr id="0" name=""/>
        <dsp:cNvSpPr/>
      </dsp:nvSpPr>
      <dsp:spPr>
        <a:xfrm>
          <a:off x="897854" y="344102"/>
          <a:ext cx="3244850" cy="3244850"/>
        </a:xfrm>
        <a:custGeom>
          <a:avLst/>
          <a:gdLst/>
          <a:ahLst/>
          <a:cxnLst/>
          <a:rect l="0" t="0" r="0" b="0"/>
          <a:pathLst>
            <a:path>
              <a:moveTo>
                <a:pt x="2756535" y="2782621"/>
              </a:moveTo>
              <a:arcTo wR="1622425" hR="1622425" stAng="2739086" swAng="15035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D3AD74-6BD4-4BD1-8112-68AC53E5BEEC}">
      <dsp:nvSpPr>
        <dsp:cNvPr id="0" name=""/>
        <dsp:cNvSpPr/>
      </dsp:nvSpPr>
      <dsp:spPr>
        <a:xfrm>
          <a:off x="1991119" y="3244998"/>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4. Exchanges of gases from blood to tissues</a:t>
          </a:r>
          <a:endParaRPr lang="en-GB" sz="1100" kern="1200" dirty="0"/>
        </a:p>
      </dsp:txBody>
      <dsp:txXfrm>
        <a:off x="1991119" y="3244998"/>
        <a:ext cx="1058320" cy="687908"/>
      </dsp:txXfrm>
    </dsp:sp>
    <dsp:sp modelId="{A22A79D0-C446-4889-950B-6AEF7C8F0126}">
      <dsp:nvSpPr>
        <dsp:cNvPr id="0" name=""/>
        <dsp:cNvSpPr/>
      </dsp:nvSpPr>
      <dsp:spPr>
        <a:xfrm>
          <a:off x="897854" y="344102"/>
          <a:ext cx="3244850" cy="3244850"/>
        </a:xfrm>
        <a:custGeom>
          <a:avLst/>
          <a:gdLst/>
          <a:ahLst/>
          <a:cxnLst/>
          <a:rect l="0" t="0" r="0" b="0"/>
          <a:pathLst>
            <a:path>
              <a:moveTo>
                <a:pt x="1086482" y="3153773"/>
              </a:moveTo>
              <a:arcTo wR="1622425" hR="1622425" stAng="6557343" swAng="15035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6EAA30-DFD6-45E4-AD06-05B9C7DDCF5E}">
      <dsp:nvSpPr>
        <dsp:cNvPr id="0" name=""/>
        <dsp:cNvSpPr/>
      </dsp:nvSpPr>
      <dsp:spPr>
        <a:xfrm>
          <a:off x="586058" y="2433786"/>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5. Metabolism</a:t>
          </a:r>
          <a:endParaRPr lang="en-GB" sz="1100" kern="1200" dirty="0"/>
        </a:p>
      </dsp:txBody>
      <dsp:txXfrm>
        <a:off x="586058" y="2433786"/>
        <a:ext cx="1058320" cy="687908"/>
      </dsp:txXfrm>
    </dsp:sp>
    <dsp:sp modelId="{AD2FAF2C-AD62-4F4F-BB7D-B961C887EFF8}">
      <dsp:nvSpPr>
        <dsp:cNvPr id="0" name=""/>
        <dsp:cNvSpPr/>
      </dsp:nvSpPr>
      <dsp:spPr>
        <a:xfrm>
          <a:off x="897854" y="344102"/>
          <a:ext cx="3244850" cy="3244850"/>
        </a:xfrm>
        <a:custGeom>
          <a:avLst/>
          <a:gdLst/>
          <a:ahLst/>
          <a:cxnLst/>
          <a:rect l="0" t="0" r="0" b="0"/>
          <a:pathLst>
            <a:path>
              <a:moveTo>
                <a:pt x="66075" y="2080726"/>
              </a:moveTo>
              <a:arcTo wR="1622425" hR="1622425" stAng="9815506" swAng="19689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15A9CF-4F15-4E3C-8FAC-AC9347BB3117}">
      <dsp:nvSpPr>
        <dsp:cNvPr id="0" name=""/>
        <dsp:cNvSpPr/>
      </dsp:nvSpPr>
      <dsp:spPr>
        <a:xfrm>
          <a:off x="586058" y="811361"/>
          <a:ext cx="1058320" cy="687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6. Expiration</a:t>
          </a:r>
          <a:endParaRPr lang="en-GB" sz="1100" kern="1200" dirty="0"/>
        </a:p>
      </dsp:txBody>
      <dsp:txXfrm>
        <a:off x="586058" y="811361"/>
        <a:ext cx="1058320" cy="687908"/>
      </dsp:txXfrm>
    </dsp:sp>
    <dsp:sp modelId="{06A429D2-4756-44C1-A841-094696FE5006}">
      <dsp:nvSpPr>
        <dsp:cNvPr id="0" name=""/>
        <dsp:cNvSpPr/>
      </dsp:nvSpPr>
      <dsp:spPr>
        <a:xfrm>
          <a:off x="897854" y="344102"/>
          <a:ext cx="3244850" cy="3244850"/>
        </a:xfrm>
        <a:custGeom>
          <a:avLst/>
          <a:gdLst/>
          <a:ahLst/>
          <a:cxnLst/>
          <a:rect l="0" t="0" r="0" b="0"/>
          <a:pathLst>
            <a:path>
              <a:moveTo>
                <a:pt x="488314" y="462228"/>
              </a:moveTo>
              <a:arcTo wR="1622425" hR="1622425" stAng="13539086" swAng="15035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8472F-5960-442E-AB9C-F0D5DE8A23EA}" type="datetimeFigureOut">
              <a:rPr lang="en-GB" smtClean="0"/>
              <a:pPr/>
              <a:t>12/01/2020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7A6889-BB9D-4D46-8E6B-A6809A21C0C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8472F-5960-442E-AB9C-F0D5DE8A23EA}" type="datetimeFigureOut">
              <a:rPr lang="en-GB" smtClean="0"/>
              <a:pPr/>
              <a:t>12/01/2020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A6889-BB9D-4D46-8E6B-A6809A21C0C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52736"/>
            <a:ext cx="8640960" cy="2547715"/>
          </a:xfrm>
        </p:spPr>
        <p:txBody>
          <a:bodyPr>
            <a:normAutofit/>
          </a:bodyPr>
          <a:lstStyle/>
          <a:p>
            <a:r>
              <a:rPr lang="en-GB" b="1" dirty="0" smtClean="0"/>
              <a:t>LO2: The respiratory system, malfunctions and their impact on individuals. </a:t>
            </a:r>
            <a:endParaRPr lang="en-GB" b="1" dirty="0"/>
          </a:p>
        </p:txBody>
      </p:sp>
      <p:sp>
        <p:nvSpPr>
          <p:cNvPr id="3" name="Subtitle 2"/>
          <p:cNvSpPr>
            <a:spLocks noGrp="1"/>
          </p:cNvSpPr>
          <p:nvPr>
            <p:ph type="subTitle" idx="1"/>
          </p:nvPr>
        </p:nvSpPr>
        <p:spPr/>
        <p:txBody>
          <a:bodyPr/>
          <a:lstStyle/>
          <a:p>
            <a:r>
              <a:rPr lang="en-GB" dirty="0" smtClean="0"/>
              <a:t>Knowledge Organiser</a:t>
            </a:r>
          </a:p>
          <a:p>
            <a:r>
              <a:rPr lang="en-GB" dirty="0" smtClean="0"/>
              <a:t>Unit 4</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5832648"/>
          </a:xfrm>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GB" sz="1200" b="1" dirty="0" smtClean="0"/>
              <a:t>Physiotherapy:  </a:t>
            </a:r>
          </a:p>
          <a:p>
            <a:r>
              <a:rPr lang="en-GB" sz="1200" dirty="0"/>
              <a:t>U</a:t>
            </a:r>
            <a:r>
              <a:rPr lang="en-GB" sz="1200" dirty="0" smtClean="0"/>
              <a:t>sed to help restore or improve movement, mobility or function of the body. </a:t>
            </a:r>
          </a:p>
          <a:p>
            <a:r>
              <a:rPr lang="en-GB" sz="1200" dirty="0" smtClean="0"/>
              <a:t>Consists of exercises, manipulation and massage techniques that can be for specific parts for the body or for movement of the whole body or for lungs and breathing. </a:t>
            </a:r>
          </a:p>
          <a:p>
            <a:r>
              <a:rPr lang="en-GB" sz="1200" dirty="0" smtClean="0"/>
              <a:t>Used for a wide variety of conditions including COPD and CF.</a:t>
            </a:r>
          </a:p>
          <a:p>
            <a:r>
              <a:rPr lang="en-GB" sz="1200" dirty="0" smtClean="0"/>
              <a:t>Massage also used to improve quality of life for those with long-term conditions and helps reduce anxiety levels and improve quality of sleep.</a:t>
            </a:r>
          </a:p>
          <a:p>
            <a:endParaRPr lang="en-GB" sz="1200" dirty="0"/>
          </a:p>
          <a:p>
            <a:pPr>
              <a:buNone/>
            </a:pPr>
            <a:r>
              <a:rPr lang="en-GB" sz="1200" b="1" dirty="0" smtClean="0"/>
              <a:t>Inhalers:</a:t>
            </a:r>
          </a:p>
          <a:p>
            <a:r>
              <a:rPr lang="en-GB" sz="1200" dirty="0" smtClean="0"/>
              <a:t>Preventative inhalers (blue) -  used regularly to reduce inflammation and sensitivity of airways.</a:t>
            </a:r>
          </a:p>
          <a:p>
            <a:r>
              <a:rPr lang="en-GB" sz="1200" dirty="0" smtClean="0"/>
              <a:t>Reliever inhalers (brown/red) – muscle relaxants for immediate relief of symptoms.</a:t>
            </a:r>
          </a:p>
          <a:p>
            <a:r>
              <a:rPr lang="en-GB" sz="1200" dirty="0" smtClean="0"/>
              <a:t>Both types can be used with a spacer device, this gets drugs deeper .</a:t>
            </a:r>
          </a:p>
          <a:p>
            <a:r>
              <a:rPr lang="en-GB" sz="1200" dirty="0" smtClean="0"/>
              <a:t>Nebuliser – may be required if constriction is more severe as this gets the drug deeper into the lungs.</a:t>
            </a:r>
          </a:p>
          <a:p>
            <a:endParaRPr lang="en-GB" sz="1200" dirty="0"/>
          </a:p>
          <a:p>
            <a:pPr>
              <a:buNone/>
            </a:pPr>
            <a:r>
              <a:rPr lang="en-GB" sz="1200" b="1" dirty="0" smtClean="0"/>
              <a:t>Medication:</a:t>
            </a:r>
          </a:p>
          <a:p>
            <a:r>
              <a:rPr lang="en-GB" sz="1200" dirty="0" smtClean="0"/>
              <a:t>Antibiotics to treat infections; corticosteroids, steroid treatments to relieve symptoms; anti-inflammatory medication reduces swelling and inflammation.</a:t>
            </a:r>
          </a:p>
          <a:p>
            <a:pPr>
              <a:buNone/>
            </a:pPr>
            <a:endParaRPr lang="en-GB" sz="1200" dirty="0"/>
          </a:p>
          <a:p>
            <a:pPr>
              <a:buNone/>
            </a:pPr>
            <a:r>
              <a:rPr lang="en-GB" sz="1200" b="1" dirty="0" smtClean="0"/>
              <a:t>Identification of triggers:</a:t>
            </a:r>
          </a:p>
          <a:p>
            <a:r>
              <a:rPr lang="en-GB" sz="1200" dirty="0" smtClean="0"/>
              <a:t>If asthma is caused by allergens, treatment might involve tests to identify triggers and then de-sensitising injections can be given.</a:t>
            </a:r>
          </a:p>
          <a:p>
            <a:pPr>
              <a:buNone/>
            </a:pPr>
            <a:endParaRPr lang="en-GB" sz="1200" dirty="0" smtClean="0"/>
          </a:p>
          <a:p>
            <a:pPr>
              <a:buNone/>
            </a:pPr>
            <a:r>
              <a:rPr lang="en-GB" sz="1200" b="1" dirty="0" smtClean="0"/>
              <a:t>Oxygen therapy: (mainly for COPD)</a:t>
            </a:r>
          </a:p>
          <a:p>
            <a:r>
              <a:rPr lang="en-GB" sz="1200" dirty="0" smtClean="0"/>
              <a:t>Pulmonary rehabilitation = special programme of exercise and education.</a:t>
            </a:r>
          </a:p>
          <a:p>
            <a:r>
              <a:rPr lang="en-GB" sz="1200" dirty="0" smtClean="0"/>
              <a:t>Ambulatory oxygen therapy – use of portable oxygen when walking or other activity.</a:t>
            </a:r>
          </a:p>
          <a:p>
            <a:r>
              <a:rPr lang="en-GB" sz="1200" dirty="0" smtClean="0"/>
              <a:t>Long-term oxygen therapy – use of oxygen at home from a portable oxygen tank. Used with  a mask or nasal tubes – used for 16 hours a day.</a:t>
            </a:r>
          </a:p>
          <a:p>
            <a:pPr>
              <a:buNone/>
            </a:pPr>
            <a:endParaRPr lang="en-GB" sz="1200" b="1" dirty="0" smtClean="0"/>
          </a:p>
          <a:p>
            <a:pPr>
              <a:buNone/>
            </a:pPr>
            <a:r>
              <a:rPr lang="en-GB" sz="1200" b="1" dirty="0" smtClean="0"/>
              <a:t>Surgery</a:t>
            </a:r>
            <a:endParaRPr lang="en-GB" sz="1200" b="1" dirty="0"/>
          </a:p>
          <a:p>
            <a:r>
              <a:rPr lang="en-GB" sz="1200" dirty="0" smtClean="0"/>
              <a:t>:to remove damaged section of lung or lung transplant – only suitable when symptoms are not controlled by medication.</a:t>
            </a:r>
          </a:p>
          <a:p>
            <a:pPr>
              <a:buNone/>
            </a:pPr>
            <a:endParaRPr lang="en-GB" sz="1200" dirty="0"/>
          </a:p>
        </p:txBody>
      </p:sp>
      <p:sp>
        <p:nvSpPr>
          <p:cNvPr id="4" name="Title 1"/>
          <p:cNvSpPr>
            <a:spLocks noGrp="1"/>
          </p:cNvSpPr>
          <p:nvPr>
            <p:ph type="title"/>
          </p:nvPr>
        </p:nvSpPr>
        <p:spPr>
          <a:xfrm>
            <a:off x="1619672" y="188640"/>
            <a:ext cx="5904656" cy="418058"/>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Monitoring treatment and care needs: respiratory malfunctions.</a:t>
            </a:r>
            <a:endParaRPr lang="en-GB" sz="1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60648"/>
            <a:ext cx="3394720" cy="418058"/>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Lifestyle changes and care needs</a:t>
            </a:r>
            <a:endParaRPr lang="en-GB" sz="1400" b="1" dirty="0"/>
          </a:p>
        </p:txBody>
      </p:sp>
      <p:sp>
        <p:nvSpPr>
          <p:cNvPr id="3" name="Content Placeholder 2"/>
          <p:cNvSpPr>
            <a:spLocks noGrp="1"/>
          </p:cNvSpPr>
          <p:nvPr>
            <p:ph idx="1"/>
          </p:nvPr>
        </p:nvSpPr>
        <p:spPr>
          <a:xfrm>
            <a:off x="179512" y="836712"/>
            <a:ext cx="8640960" cy="4104456"/>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200" dirty="0" smtClean="0"/>
              <a:t>Receiving appropriate treatment and making lifestyle changes can  help individuals remain mobile and active by managing their symptoms and minimising the effects of their conditions.</a:t>
            </a:r>
          </a:p>
          <a:p>
            <a:pPr>
              <a:buNone/>
            </a:pPr>
            <a:endParaRPr lang="en-GB" sz="1200" dirty="0"/>
          </a:p>
        </p:txBody>
      </p:sp>
      <p:graphicFrame>
        <p:nvGraphicFramePr>
          <p:cNvPr id="4" name="Table 3"/>
          <p:cNvGraphicFramePr>
            <a:graphicFrameLocks noGrp="1"/>
          </p:cNvGraphicFramePr>
          <p:nvPr/>
        </p:nvGraphicFramePr>
        <p:xfrm>
          <a:off x="539552" y="1340768"/>
          <a:ext cx="7920880" cy="3460368"/>
        </p:xfrm>
        <a:graphic>
          <a:graphicData uri="http://schemas.openxmlformats.org/drawingml/2006/table">
            <a:tbl>
              <a:tblPr firstRow="1" bandRow="1">
                <a:tableStyleId>{073A0DAA-6AF3-43AB-8588-CEC1D06C72B9}</a:tableStyleId>
              </a:tblPr>
              <a:tblGrid>
                <a:gridCol w="3960440">
                  <a:extLst>
                    <a:ext uri="{9D8B030D-6E8A-4147-A177-3AD203B41FA5}">
                      <a16:colId xmlns:a16="http://schemas.microsoft.com/office/drawing/2014/main" xmlns="" val="20000"/>
                    </a:ext>
                  </a:extLst>
                </a:gridCol>
                <a:gridCol w="3960440">
                  <a:extLst>
                    <a:ext uri="{9D8B030D-6E8A-4147-A177-3AD203B41FA5}">
                      <a16:colId xmlns:a16="http://schemas.microsoft.com/office/drawing/2014/main" xmlns="" val="20001"/>
                    </a:ext>
                  </a:extLst>
                </a:gridCol>
              </a:tblGrid>
              <a:tr h="442848">
                <a:tc>
                  <a:txBody>
                    <a:bodyPr/>
                    <a:lstStyle/>
                    <a:p>
                      <a:pPr algn="ctr"/>
                      <a:r>
                        <a:rPr lang="en-GB" sz="1200" dirty="0" smtClean="0"/>
                        <a:t>Effects</a:t>
                      </a:r>
                      <a:r>
                        <a:rPr lang="en-GB" sz="1200" baseline="0" dirty="0" smtClean="0"/>
                        <a:t> on Lifestyle</a:t>
                      </a:r>
                      <a:endParaRPr lang="en-GB" sz="1200" dirty="0"/>
                    </a:p>
                  </a:txBody>
                  <a:tcPr/>
                </a:tc>
                <a:tc>
                  <a:txBody>
                    <a:bodyPr/>
                    <a:lstStyle/>
                    <a:p>
                      <a:pPr algn="ctr"/>
                      <a:r>
                        <a:rPr lang="en-GB" sz="1200" dirty="0" smtClean="0"/>
                        <a:t>Care Needs</a:t>
                      </a:r>
                      <a:endParaRPr lang="en-GB" sz="1200" dirty="0"/>
                    </a:p>
                  </a:txBody>
                  <a:tcPr/>
                </a:tc>
                <a:extLst>
                  <a:ext uri="{0D108BD9-81ED-4DB2-BD59-A6C34878D82A}">
                    <a16:rowId xmlns:a16="http://schemas.microsoft.com/office/drawing/2014/main" xmlns="" val="10000"/>
                  </a:ext>
                </a:extLst>
              </a:tr>
              <a:tr h="3017520">
                <a:tc>
                  <a:txBody>
                    <a:bodyPr/>
                    <a:lstStyle/>
                    <a:p>
                      <a:pPr>
                        <a:buFont typeface="Arial" pitchFamily="34" charset="0"/>
                        <a:buChar char="•"/>
                      </a:pPr>
                      <a:r>
                        <a:rPr lang="en-GB" sz="1200" dirty="0" smtClean="0"/>
                        <a:t>Give up smoking</a:t>
                      </a:r>
                    </a:p>
                    <a:p>
                      <a:pPr>
                        <a:buFont typeface="Arial" pitchFamily="34" charset="0"/>
                        <a:buNone/>
                      </a:pPr>
                      <a:endParaRPr lang="en-GB" sz="1200" dirty="0" smtClean="0"/>
                    </a:p>
                    <a:p>
                      <a:pPr>
                        <a:buFont typeface="Arial" pitchFamily="34" charset="0"/>
                        <a:buChar char="•"/>
                      </a:pPr>
                      <a:r>
                        <a:rPr lang="en-GB" sz="1200" dirty="0" smtClean="0"/>
                        <a:t>Diet – well balances to promote maintenance of a healthy</a:t>
                      </a:r>
                      <a:r>
                        <a:rPr lang="en-GB" sz="1200" baseline="0" dirty="0" smtClean="0"/>
                        <a:t> weight</a:t>
                      </a:r>
                    </a:p>
                    <a:p>
                      <a:pPr>
                        <a:buFont typeface="Arial" pitchFamily="34" charset="0"/>
                        <a:buChar char="•"/>
                      </a:pPr>
                      <a:endParaRPr lang="en-GB" sz="1200" baseline="0" dirty="0" smtClean="0"/>
                    </a:p>
                    <a:p>
                      <a:pPr>
                        <a:buFont typeface="Arial" pitchFamily="34" charset="0"/>
                        <a:buChar char="•"/>
                      </a:pPr>
                      <a:r>
                        <a:rPr lang="en-GB" sz="1200" baseline="0" dirty="0" smtClean="0"/>
                        <a:t>May need to move to a one story house</a:t>
                      </a:r>
                    </a:p>
                    <a:p>
                      <a:pPr>
                        <a:buFont typeface="Arial" pitchFamily="34" charset="0"/>
                        <a:buChar char="•"/>
                      </a:pPr>
                      <a:endParaRPr lang="en-GB" sz="1200" baseline="0" dirty="0" smtClean="0"/>
                    </a:p>
                    <a:p>
                      <a:pPr>
                        <a:buFont typeface="Arial" pitchFamily="34" charset="0"/>
                        <a:buChar char="•"/>
                      </a:pPr>
                      <a:r>
                        <a:rPr lang="en-GB" sz="1200" baseline="0" dirty="0" smtClean="0"/>
                        <a:t>Avoid pollution and infections/triggers for asthma</a:t>
                      </a:r>
                    </a:p>
                    <a:p>
                      <a:pPr>
                        <a:buFont typeface="Arial" pitchFamily="34" charset="0"/>
                        <a:buChar char="•"/>
                      </a:pPr>
                      <a:endParaRPr lang="en-GB" sz="1200" baseline="0" dirty="0" smtClean="0"/>
                    </a:p>
                    <a:p>
                      <a:pPr>
                        <a:buFont typeface="Arial" pitchFamily="34" charset="0"/>
                        <a:buChar char="•"/>
                      </a:pPr>
                      <a:r>
                        <a:rPr lang="en-GB" sz="1200" baseline="0" dirty="0" smtClean="0"/>
                        <a:t>Having to move around with oxygen cylinder to assist breathing</a:t>
                      </a:r>
                    </a:p>
                    <a:p>
                      <a:pPr>
                        <a:buFont typeface="Arial" pitchFamily="34" charset="0"/>
                        <a:buChar char="•"/>
                      </a:pPr>
                      <a:endParaRPr lang="en-GB" sz="1200" baseline="0" dirty="0" smtClean="0"/>
                    </a:p>
                    <a:p>
                      <a:pPr>
                        <a:buFont typeface="Arial" pitchFamily="34" charset="0"/>
                        <a:buChar char="•"/>
                      </a:pPr>
                      <a:r>
                        <a:rPr lang="en-GB" sz="1200" baseline="0" dirty="0" smtClean="0"/>
                        <a:t>Emotional and social impacts of not being able to complete daily tasks or go out socially without an oxygen tank, this may lead to depression, anxiety or stress.</a:t>
                      </a:r>
                      <a:endParaRPr lang="en-GB" sz="1200" dirty="0"/>
                    </a:p>
                  </a:txBody>
                  <a:tcPr/>
                </a:tc>
                <a:tc>
                  <a:txBody>
                    <a:bodyPr/>
                    <a:lstStyle/>
                    <a:p>
                      <a:pPr>
                        <a:buFont typeface="Arial" pitchFamily="34" charset="0"/>
                        <a:buChar char="•"/>
                      </a:pPr>
                      <a:r>
                        <a:rPr lang="en-GB" sz="1200" dirty="0" smtClean="0"/>
                        <a:t>Regular</a:t>
                      </a:r>
                      <a:r>
                        <a:rPr lang="en-GB" sz="1200" baseline="0" dirty="0" smtClean="0"/>
                        <a:t> check-ups i.e. Asthma clinic</a:t>
                      </a:r>
                    </a:p>
                    <a:p>
                      <a:pPr>
                        <a:buFont typeface="Arial" pitchFamily="34" charset="0"/>
                        <a:buChar char="•"/>
                      </a:pPr>
                      <a:endParaRPr lang="en-GB" sz="1200" baseline="0" dirty="0" smtClean="0"/>
                    </a:p>
                    <a:p>
                      <a:pPr>
                        <a:buFont typeface="Arial" pitchFamily="34" charset="0"/>
                        <a:buChar char="•"/>
                      </a:pPr>
                      <a:r>
                        <a:rPr lang="en-GB" sz="1200" baseline="0" dirty="0" smtClean="0"/>
                        <a:t>Vaccinations (CF to avoid infections)</a:t>
                      </a:r>
                    </a:p>
                    <a:p>
                      <a:pPr>
                        <a:buFont typeface="Arial" pitchFamily="34" charset="0"/>
                        <a:buChar char="•"/>
                      </a:pPr>
                      <a:endParaRPr lang="en-GB" sz="1200" baseline="0" dirty="0" smtClean="0"/>
                    </a:p>
                    <a:p>
                      <a:pPr>
                        <a:buFont typeface="Arial" pitchFamily="34" charset="0"/>
                        <a:buChar char="•"/>
                      </a:pPr>
                      <a:r>
                        <a:rPr lang="en-GB" sz="1200" baseline="0" dirty="0" smtClean="0"/>
                        <a:t>Dietary supplements</a:t>
                      </a:r>
                    </a:p>
                    <a:p>
                      <a:pPr>
                        <a:buFont typeface="Arial" pitchFamily="34" charset="0"/>
                        <a:buChar char="•"/>
                      </a:pPr>
                      <a:endParaRPr lang="en-GB" sz="1200" baseline="0" dirty="0" smtClean="0"/>
                    </a:p>
                    <a:p>
                      <a:pPr>
                        <a:buFont typeface="Arial" pitchFamily="34" charset="0"/>
                        <a:buChar char="•"/>
                      </a:pPr>
                      <a:r>
                        <a:rPr lang="en-GB" sz="1200" baseline="0" dirty="0" smtClean="0"/>
                        <a:t>Lack of energy and breathless on any activity</a:t>
                      </a:r>
                    </a:p>
                    <a:p>
                      <a:pPr>
                        <a:buFont typeface="Arial" pitchFamily="34" charset="0"/>
                        <a:buChar char="•"/>
                      </a:pPr>
                      <a:endParaRPr lang="en-GB" sz="1200" baseline="0" dirty="0" smtClean="0"/>
                    </a:p>
                    <a:p>
                      <a:pPr>
                        <a:buFont typeface="Arial" pitchFamily="34" charset="0"/>
                        <a:buChar char="•"/>
                      </a:pPr>
                      <a:r>
                        <a:rPr lang="en-GB" sz="1200" baseline="0" dirty="0" smtClean="0"/>
                        <a:t>Install a stair lift as cannot walk up stairs</a:t>
                      </a:r>
                    </a:p>
                    <a:p>
                      <a:pPr>
                        <a:buFont typeface="Arial" pitchFamily="34" charset="0"/>
                        <a:buChar char="•"/>
                      </a:pPr>
                      <a:endParaRPr lang="en-GB" sz="1200" baseline="0" dirty="0" smtClean="0"/>
                    </a:p>
                    <a:p>
                      <a:pPr>
                        <a:buFont typeface="Arial" pitchFamily="34" charset="0"/>
                        <a:buChar char="•"/>
                      </a:pPr>
                      <a:r>
                        <a:rPr lang="en-GB" sz="1200" baseline="0" dirty="0" smtClean="0"/>
                        <a:t>May need to use a wheelchair</a:t>
                      </a:r>
                    </a:p>
                    <a:p>
                      <a:pPr>
                        <a:buFont typeface="Arial" pitchFamily="34" charset="0"/>
                        <a:buChar char="•"/>
                      </a:pPr>
                      <a:endParaRPr lang="en-GB" sz="1200" baseline="0" dirty="0" smtClean="0"/>
                    </a:p>
                    <a:p>
                      <a:pPr>
                        <a:buFont typeface="Arial" pitchFamily="34" charset="0"/>
                        <a:buChar char="•"/>
                      </a:pPr>
                      <a:r>
                        <a:rPr lang="en-GB" sz="1200" baseline="0" dirty="0" smtClean="0"/>
                        <a:t>Oxygen cylinder to assist breathing</a:t>
                      </a:r>
                    </a:p>
                    <a:p>
                      <a:pPr>
                        <a:buFont typeface="Arial" pitchFamily="34" charset="0"/>
                        <a:buChar char="•"/>
                      </a:pPr>
                      <a:endParaRPr lang="en-GB" sz="1200" baseline="0" dirty="0" smtClean="0"/>
                    </a:p>
                    <a:p>
                      <a:pPr>
                        <a:buFont typeface="Arial" pitchFamily="34" charset="0"/>
                        <a:buChar char="•"/>
                      </a:pPr>
                      <a:r>
                        <a:rPr lang="en-GB" sz="1200" baseline="0" dirty="0" smtClean="0"/>
                        <a:t>Home help for daily living tasks.</a:t>
                      </a:r>
                      <a:endParaRPr lang="en-GB" sz="1200" dirty="0"/>
                    </a:p>
                  </a:txBody>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179512" y="5157192"/>
            <a:ext cx="864096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200" b="1" dirty="0" smtClean="0"/>
          </a:p>
          <a:p>
            <a:r>
              <a:rPr lang="en-GB" sz="1200" b="1" dirty="0" smtClean="0"/>
              <a:t>Exam tips:</a:t>
            </a:r>
          </a:p>
          <a:p>
            <a:pPr>
              <a:buFont typeface="Wingdings" pitchFamily="2" charset="2"/>
              <a:buChar char="ü"/>
            </a:pPr>
            <a:r>
              <a:rPr lang="en-GB" sz="1200" dirty="0" smtClean="0"/>
              <a:t>Learn component parts of the respiratory system and be able to explain their function.</a:t>
            </a:r>
          </a:p>
          <a:p>
            <a:pPr>
              <a:buFont typeface="Wingdings" pitchFamily="2" charset="2"/>
              <a:buChar char="ü"/>
            </a:pPr>
            <a:r>
              <a:rPr lang="en-GB" sz="1200" dirty="0" smtClean="0"/>
              <a:t>When answering questions, use the correct terminology.</a:t>
            </a:r>
          </a:p>
          <a:p>
            <a:pPr>
              <a:buFont typeface="Wingdings" pitchFamily="2" charset="2"/>
              <a:buChar char="ü"/>
            </a:pPr>
            <a:r>
              <a:rPr lang="en-GB" sz="1200" dirty="0" smtClean="0"/>
              <a:t>Make sure you know the difference between Aerobic and Anaerobic cellular respiration.</a:t>
            </a:r>
          </a:p>
          <a:p>
            <a:pPr>
              <a:buFont typeface="Wingdings" pitchFamily="2" charset="2"/>
              <a:buChar char="ü"/>
            </a:pPr>
            <a:r>
              <a:rPr lang="en-GB" sz="1200" dirty="0" smtClean="0"/>
              <a:t>Don’t mix up causes and effects of malfunctions. Remember – the cause is what makes it happen and the effects are the result of it.</a:t>
            </a:r>
          </a:p>
          <a:p>
            <a:pPr>
              <a:buFont typeface="Wingdings" pitchFamily="2" charset="2"/>
              <a:buChar char="ü"/>
            </a:pPr>
            <a:r>
              <a:rPr lang="en-GB" sz="1200" dirty="0" smtClean="0"/>
              <a:t>You must know examples of treatments for each malfunction.</a:t>
            </a:r>
          </a:p>
          <a:p>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0664" cy="418058"/>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Structure of the respiratory system</a:t>
            </a:r>
            <a:endParaRPr lang="en-GB" sz="1400" b="1" dirty="0"/>
          </a:p>
        </p:txBody>
      </p:sp>
      <p:sp>
        <p:nvSpPr>
          <p:cNvPr id="3" name="Content Placeholder 2"/>
          <p:cNvSpPr>
            <a:spLocks noGrp="1"/>
          </p:cNvSpPr>
          <p:nvPr>
            <p:ph idx="1"/>
          </p:nvPr>
        </p:nvSpPr>
        <p:spPr>
          <a:xfrm>
            <a:off x="179512" y="836712"/>
            <a:ext cx="4176464" cy="5832648"/>
          </a:xfrm>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GB" sz="1200" dirty="0" smtClean="0"/>
              <a:t>The respiratory system consists of;</a:t>
            </a:r>
          </a:p>
          <a:p>
            <a:pPr>
              <a:buNone/>
            </a:pPr>
            <a:r>
              <a:rPr lang="en-GB" sz="1200" b="1" dirty="0" smtClean="0">
                <a:solidFill>
                  <a:srgbClr val="7030A0"/>
                </a:solidFill>
              </a:rPr>
              <a:t>Larynx: </a:t>
            </a:r>
            <a:r>
              <a:rPr lang="en-GB" sz="1200" dirty="0" smtClean="0">
                <a:solidFill>
                  <a:schemeClr val="tx1"/>
                </a:solidFill>
              </a:rPr>
              <a:t>connects the back of the nose and the trachea , forming an air passage to the lungs.</a:t>
            </a:r>
          </a:p>
          <a:p>
            <a:pPr>
              <a:buNone/>
            </a:pPr>
            <a:endParaRPr lang="en-GB" sz="1200" b="1" dirty="0" smtClean="0">
              <a:solidFill>
                <a:srgbClr val="7030A0"/>
              </a:solidFill>
            </a:endParaRPr>
          </a:p>
          <a:p>
            <a:pPr>
              <a:buNone/>
            </a:pPr>
            <a:r>
              <a:rPr lang="en-GB" sz="1200" b="1" dirty="0" smtClean="0">
                <a:solidFill>
                  <a:srgbClr val="7030A0"/>
                </a:solidFill>
              </a:rPr>
              <a:t>Trachea, bronchi and bronchioles: </a:t>
            </a:r>
            <a:r>
              <a:rPr lang="en-GB" sz="1200" dirty="0" smtClean="0">
                <a:solidFill>
                  <a:schemeClr val="tx1"/>
                </a:solidFill>
              </a:rPr>
              <a:t> trachea also known as  the windpipe. It starts at the back of the throat (pharynx) and divides into two bronchi, each leading into one of the lungs where they continue to divide to form smaller bronchioles. The trachea and bronchi are tubes that have rings of </a:t>
            </a:r>
            <a:r>
              <a:rPr lang="en-GB" sz="1200" b="1" dirty="0" smtClean="0">
                <a:solidFill>
                  <a:srgbClr val="7030A0"/>
                </a:solidFill>
              </a:rPr>
              <a:t>cartilage </a:t>
            </a:r>
            <a:r>
              <a:rPr lang="en-GB" sz="1200" dirty="0" smtClean="0">
                <a:solidFill>
                  <a:schemeClr val="tx1"/>
                </a:solidFill>
              </a:rPr>
              <a:t>along their length to prevent them collapsing – open passage for air is  maintained. The rings are C shaped in the trachea, with a gap at the back to allow food to travel down the oesophagus. The oesophagus needs to stretch as food passes down.</a:t>
            </a:r>
          </a:p>
          <a:p>
            <a:pPr>
              <a:buNone/>
            </a:pPr>
            <a:endParaRPr lang="en-GB" sz="1200" b="1" dirty="0" smtClean="0">
              <a:solidFill>
                <a:srgbClr val="7030A0"/>
              </a:solidFill>
            </a:endParaRPr>
          </a:p>
          <a:p>
            <a:pPr>
              <a:buNone/>
            </a:pPr>
            <a:r>
              <a:rPr lang="en-GB" sz="1200" b="1" dirty="0" smtClean="0">
                <a:solidFill>
                  <a:srgbClr val="7030A0"/>
                </a:solidFill>
              </a:rPr>
              <a:t>Alveoli</a:t>
            </a:r>
            <a:r>
              <a:rPr lang="en-GB" sz="1200" dirty="0" smtClean="0">
                <a:solidFill>
                  <a:srgbClr val="7030A0"/>
                </a:solidFill>
              </a:rPr>
              <a:t>: </a:t>
            </a:r>
            <a:r>
              <a:rPr lang="en-GB" sz="1200" dirty="0" smtClean="0">
                <a:solidFill>
                  <a:schemeClr val="tx1"/>
                </a:solidFill>
              </a:rPr>
              <a:t>At the end of the tiniest bronchioles are the microscopic alveoli. They are sacs found in clusters at the end of each of the bronchioles. A single sac is called an alveolus. Each alveolus is surrounded by a capillary network where oxygen and carbon dioxide are exchanged through the alveolar membrane. There is an estimated 300 million alveoli in the lungs!</a:t>
            </a:r>
          </a:p>
          <a:p>
            <a:pPr>
              <a:buNone/>
            </a:pPr>
            <a:r>
              <a:rPr lang="en-GB" sz="1200" b="1" dirty="0" smtClean="0">
                <a:solidFill>
                  <a:srgbClr val="7030A0"/>
                </a:solidFill>
              </a:rPr>
              <a:t>Diaphragm</a:t>
            </a:r>
            <a:r>
              <a:rPr lang="en-GB" sz="1200" dirty="0" smtClean="0">
                <a:solidFill>
                  <a:schemeClr val="tx1"/>
                </a:solidFill>
              </a:rPr>
              <a:t>: This muscle is anchored to the lower ribs that separates the chest from the abdomen.</a:t>
            </a:r>
          </a:p>
          <a:p>
            <a:pPr>
              <a:buNone/>
            </a:pPr>
            <a:endParaRPr lang="en-GB" sz="1200" b="1" dirty="0" smtClean="0">
              <a:solidFill>
                <a:srgbClr val="7030A0"/>
              </a:solidFill>
            </a:endParaRPr>
          </a:p>
          <a:p>
            <a:pPr>
              <a:buNone/>
            </a:pPr>
            <a:r>
              <a:rPr lang="en-GB" sz="1200" b="1" dirty="0" smtClean="0">
                <a:solidFill>
                  <a:srgbClr val="7030A0"/>
                </a:solidFill>
              </a:rPr>
              <a:t>Intercostal Muscles: </a:t>
            </a:r>
            <a:r>
              <a:rPr lang="en-GB" sz="1200" dirty="0" smtClean="0">
                <a:solidFill>
                  <a:schemeClr val="tx1"/>
                </a:solidFill>
              </a:rPr>
              <a:t>these are the muscles found between the ribs.</a:t>
            </a:r>
          </a:p>
          <a:p>
            <a:pPr>
              <a:buNone/>
            </a:pPr>
            <a:endParaRPr lang="en-GB" sz="1200" dirty="0" smtClean="0">
              <a:solidFill>
                <a:schemeClr val="tx1"/>
              </a:solidFill>
            </a:endParaRPr>
          </a:p>
          <a:p>
            <a:pPr>
              <a:buNone/>
            </a:pPr>
            <a:r>
              <a:rPr lang="en-GB" sz="1200" b="1" dirty="0" smtClean="0">
                <a:solidFill>
                  <a:srgbClr val="7030A0"/>
                </a:solidFill>
              </a:rPr>
              <a:t>Pleural membranes: </a:t>
            </a:r>
            <a:r>
              <a:rPr lang="en-GB" sz="1200" dirty="0" smtClean="0">
                <a:solidFill>
                  <a:schemeClr val="tx1"/>
                </a:solidFill>
              </a:rPr>
              <a:t>Pleural membranes cover the outside of the lungs and line the inside of the chest wall.</a:t>
            </a:r>
            <a:endParaRPr lang="en-GB" sz="1200" b="1" dirty="0" smtClean="0">
              <a:solidFill>
                <a:srgbClr val="7030A0"/>
              </a:solidFill>
            </a:endParaRPr>
          </a:p>
          <a:p>
            <a:pPr>
              <a:buNone/>
            </a:pPr>
            <a:endParaRPr lang="en-GB" sz="1200" b="1" dirty="0">
              <a:solidFill>
                <a:srgbClr val="7030A0"/>
              </a:solidFill>
            </a:endParaRPr>
          </a:p>
        </p:txBody>
      </p:sp>
      <p:sp>
        <p:nvSpPr>
          <p:cNvPr id="4" name="TextBox 3"/>
          <p:cNvSpPr txBox="1"/>
          <p:nvPr/>
        </p:nvSpPr>
        <p:spPr>
          <a:xfrm>
            <a:off x="4499992" y="188640"/>
            <a:ext cx="446449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b="1" dirty="0" smtClean="0">
                <a:solidFill>
                  <a:srgbClr val="7030A0"/>
                </a:solidFill>
              </a:rPr>
              <a:t>Cartilage: </a:t>
            </a:r>
            <a:r>
              <a:rPr lang="en-GB" sz="1200" dirty="0" smtClean="0">
                <a:solidFill>
                  <a:schemeClr val="tx1"/>
                </a:solidFill>
              </a:rPr>
              <a:t>strong, stretchy connective tissue between bones. It isn’t as hard and rigid as bone, but less flexible than muscle tissue.</a:t>
            </a:r>
          </a:p>
          <a:p>
            <a:endParaRPr lang="en-GB" sz="1200" b="1" dirty="0" smtClean="0">
              <a:solidFill>
                <a:srgbClr val="7030A0"/>
              </a:solidFill>
            </a:endParaRPr>
          </a:p>
          <a:p>
            <a:r>
              <a:rPr lang="en-GB" sz="1200" b="1" dirty="0" smtClean="0">
                <a:solidFill>
                  <a:srgbClr val="7030A0"/>
                </a:solidFill>
              </a:rPr>
              <a:t>Membrane: </a:t>
            </a:r>
            <a:r>
              <a:rPr lang="en-GB" sz="1200" dirty="0" smtClean="0">
                <a:solidFill>
                  <a:schemeClr val="tx1"/>
                </a:solidFill>
              </a:rPr>
              <a:t>thin sheet of body tissue or layer of cells acting as a barrier, lining or partition to separate structures or organs.</a:t>
            </a:r>
          </a:p>
        </p:txBody>
      </p:sp>
      <p:pic>
        <p:nvPicPr>
          <p:cNvPr id="5" name="Picture 4"/>
          <p:cNvPicPr>
            <a:picLocks noChangeAspect="1"/>
          </p:cNvPicPr>
          <p:nvPr/>
        </p:nvPicPr>
        <p:blipFill>
          <a:blip r:embed="rId2" cstate="print"/>
          <a:stretch>
            <a:fillRect/>
          </a:stretch>
        </p:blipFill>
        <p:spPr>
          <a:xfrm>
            <a:off x="8316416" y="980728"/>
            <a:ext cx="683568" cy="512676"/>
          </a:xfrm>
          <a:prstGeom prst="rect">
            <a:avLst/>
          </a:prstGeom>
        </p:spPr>
      </p:pic>
      <p:sp>
        <p:nvSpPr>
          <p:cNvPr id="1026" name="AutoShape 2" descr="https://attachments.office.net/owa/apollon@wigstonmat.org/service.svc/s/GetAttachmentThumbnail?id=AAMkADBmMzU1OTc0LTVlYTktNGE4YS1hYzk1LWI4MDM5YmIxYTk0NgBGAAAAAACJufK23p9ZSqngHL6uNnSyBwA1YsF2Yes3Sbvj%2FXVz32c3AAAAAAEMAAA1YsF2Yes3Sbvj%2FXVz32c3AAP73ky5AAABEgAQAAPw8xd%2Bnm9ClHJQALT6vok%3D&amp;thumbnailType=2&amp;owa=outlook.office365.com&amp;scriptVer=2019101401.12&amp;X-OWA-CANARY=VqVjxXEpWEG-shJLuDnQoRAhcllPVtcYGYDEWSCXS7OwEzegqHJp8twV9LkVWyfw7fvf4EbD8oQ.&amp;token=eyJhbGciOiJSUzI1NiIsImtpZCI6IjA2MDBGOUY2NzQ2MjA3MzdFNzM0MDRFMjg3QzQ1QTgxOENCN0NFQjgiLCJ4NXQiOiJCZ0Q1OW5SaUJ6Zm5OQVRpaDhSYWdZeTN6cmciLCJ0eXAiOiJKV1QifQ.eyJvcmlnaW4iOiJodHRwczovL291dGxvb2sub2ZmaWNlMzY1LmNvbSIsInZlciI6IkV4Y2hhbmdlLkNhbGxiYWNrLlYxIiwiYXBwY3R4c2VuZGVyIjoiT3dhRG93bmxvYWRAMTUxZDg1ZTMtYTZjZi00MDM5LThlMGItNmQxMmQzMjY3ODNiIiwiaXNzcmluZyI6IlNJUCIsImFwcGN0eCI6IntcIm1zZXhjaHByb3RcIjpcIm93YVwiLFwicHJpbWFyeXNpZFwiOlwiUy0xLTUtMjEtMjkxMTUwMzk3LTM1MTQyNzY5NDgtMjkwMjY2OTY2Ny0yMzY4OTMyXCIsXCJwdWlkXCI6XCIxMTUzODM2Mjk2NDQ3ODU4MDYyXCIsXCJvaWRcIjpcIjdiNDM4ZjUyLTg5YzUtNDdmMi1iNjAzLTZjODAwNGQwY2RmOVwiLFwic2NvcGVcIjpcIk93YURvd25sb2FkXCJ9IiwibmJmIjoxNTcxNjgwMTE2LCJleHAiOjE1NzE2ODA3MTYsImlzcyI6IjAwMDAwMDAyLTAwMDAtMGZmMS1jZTAwLTAwMDAwMDAwMDAwMEAxNTFkODVlMy1hNmNmLTQwMzktOGUwYi02ZDEyZDMyNjc4M2IiLCJhdWQiOiIwMDAwMDAwMi0wMDAwLTBmZjEtY2UwMC0wMDAwMDAwMDAwMDAvYXR0YWNobWVudHMub2ZmaWNlLm5ldEAxNTFkODVlMy1hNmNmLTQwMzktOGUwYi02ZDEyZDMyNjc4M2IifQ.GtDAXYeGRtrW33kJNAHNS1stR-1Joyld2XbF84XWMi0U09V2Xq1LsvvJfsqar4Vz9y1VxbYkVpruR3vHm77PgJIXngdygI8z03RlA6g0hqvE_jLgqm9aVZFJ1Kg7jTKVFxXrHx-vY4Zbnkc-492N6Seuud2QnXpsC8a6whR2N-IROfkA5PWK9YjLXCrcy9jUXU4Mi1YG3-3b_9brKEP1Ilv73DfRb-KhDL0i-QedqsAsSbdOrmQJrIgf_XbekgZiMo0nOJht4WUMcaT7IWfYyS3SsSHIzch3uusof0_gG4M7jeGbCyA5X2UDuG9XS2qJNHqiG7ScJpGsB-4B1wlALw&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27" name="Picture 3" descr="C:\Users\Harbo\Downloads\IMG_0603.jpg"/>
          <p:cNvPicPr>
            <a:picLocks noChangeAspect="1" noChangeArrowheads="1"/>
          </p:cNvPicPr>
          <p:nvPr/>
        </p:nvPicPr>
        <p:blipFill>
          <a:blip r:embed="rId3" cstate="print"/>
          <a:srcRect/>
          <a:stretch>
            <a:fillRect/>
          </a:stretch>
        </p:blipFill>
        <p:spPr bwMode="auto">
          <a:xfrm>
            <a:off x="4355976" y="1628800"/>
            <a:ext cx="4788024" cy="42484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602632" cy="562074"/>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Structure of Alveoli diagram.</a:t>
            </a:r>
            <a:endParaRPr lang="en-GB" sz="1400" b="1" dirty="0"/>
          </a:p>
        </p:txBody>
      </p:sp>
      <p:pic>
        <p:nvPicPr>
          <p:cNvPr id="4" name="Content Placeholder 3" descr="Alveoli"/>
          <p:cNvPicPr>
            <a:picLocks noGrp="1"/>
          </p:cNvPicPr>
          <p:nvPr>
            <p:ph idx="1"/>
          </p:nvPr>
        </p:nvPicPr>
        <p:blipFill>
          <a:blip r:embed="rId2" cstate="print"/>
          <a:srcRect/>
          <a:stretch>
            <a:fillRect/>
          </a:stretch>
        </p:blipFill>
        <p:spPr bwMode="auto">
          <a:xfrm>
            <a:off x="179512" y="1052736"/>
            <a:ext cx="4171528" cy="5184576"/>
          </a:xfrm>
          <a:prstGeom prst="rect">
            <a:avLst/>
          </a:prstGeom>
          <a:noFill/>
          <a:ln w="9525">
            <a:noFill/>
            <a:miter lim="800000"/>
            <a:headEnd/>
            <a:tailEnd/>
          </a:ln>
        </p:spPr>
      </p:pic>
      <p:sp>
        <p:nvSpPr>
          <p:cNvPr id="5" name="TextBox 4"/>
          <p:cNvSpPr txBox="1"/>
          <p:nvPr/>
        </p:nvSpPr>
        <p:spPr>
          <a:xfrm>
            <a:off x="4355976" y="332656"/>
            <a:ext cx="20882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Inspiration &amp; Expiration:</a:t>
            </a:r>
            <a:endParaRPr lang="en-GB" sz="1400" b="1" dirty="0"/>
          </a:p>
        </p:txBody>
      </p:sp>
      <p:sp>
        <p:nvSpPr>
          <p:cNvPr id="6" name="TextBox 5"/>
          <p:cNvSpPr txBox="1"/>
          <p:nvPr/>
        </p:nvSpPr>
        <p:spPr>
          <a:xfrm>
            <a:off x="4355976" y="980728"/>
            <a:ext cx="460851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The role of pleural membranes:</a:t>
            </a:r>
          </a:p>
          <a:p>
            <a:r>
              <a:rPr lang="en-GB" sz="1200" dirty="0" smtClean="0"/>
              <a:t>Pleural membranes consist of two layers of thin membrane. They are moist and slippery, having a thin film of liquid between the two layers. It lubricates the surface so that the two pleural layers will slide over each other, this allows the lungs to move easily within the chest cavity. The move with the chest wall as breathing occurs.</a:t>
            </a:r>
          </a:p>
          <a:p>
            <a:endParaRPr lang="en-GB" sz="1200" dirty="0" smtClean="0"/>
          </a:p>
        </p:txBody>
      </p:sp>
      <p:sp>
        <p:nvSpPr>
          <p:cNvPr id="7" name="TextBox 6"/>
          <p:cNvSpPr txBox="1"/>
          <p:nvPr/>
        </p:nvSpPr>
        <p:spPr>
          <a:xfrm>
            <a:off x="4355976" y="2492896"/>
            <a:ext cx="460851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Role of diagram and intercostal  muscles:</a:t>
            </a:r>
          </a:p>
          <a:p>
            <a:r>
              <a:rPr lang="en-GB" sz="1200" dirty="0" smtClean="0"/>
              <a:t>The function of the respiratory system is to deliver oxygen into the body by breathing in (</a:t>
            </a:r>
            <a:r>
              <a:rPr lang="en-GB" sz="1200" b="1" dirty="0" smtClean="0">
                <a:solidFill>
                  <a:srgbClr val="7030A0"/>
                </a:solidFill>
              </a:rPr>
              <a:t>inspiration</a:t>
            </a:r>
            <a:r>
              <a:rPr lang="en-GB" sz="1200" dirty="0" smtClean="0"/>
              <a:t>) and to remove the waste carbon dioxide by breathing out (</a:t>
            </a:r>
            <a:r>
              <a:rPr lang="en-GB" sz="1200" b="1" dirty="0" smtClean="0">
                <a:solidFill>
                  <a:srgbClr val="7030A0"/>
                </a:solidFill>
              </a:rPr>
              <a:t>expiration)</a:t>
            </a:r>
            <a:r>
              <a:rPr lang="en-GB" sz="1200" dirty="0" smtClean="0">
                <a:solidFill>
                  <a:schemeClr val="tx1"/>
                </a:solidFill>
              </a:rPr>
              <a:t>.</a:t>
            </a:r>
          </a:p>
          <a:p>
            <a:endParaRPr lang="en-GB" sz="1200" dirty="0">
              <a:solidFill>
                <a:schemeClr val="tx1"/>
              </a:solidFill>
            </a:endParaRPr>
          </a:p>
          <a:p>
            <a:r>
              <a:rPr lang="en-GB" sz="1200" dirty="0" smtClean="0">
                <a:solidFill>
                  <a:schemeClr val="tx1"/>
                </a:solidFill>
              </a:rPr>
              <a:t>Breathing in air, intercostal muscles pull the ribcage upwards and outwards and the diaphragm flattens inwards. The result of these two movements = increase in volume and a decrease in pressure, this forces air into the lungs so they inflate.</a:t>
            </a:r>
          </a:p>
          <a:p>
            <a:endParaRPr lang="en-GB" sz="1200" dirty="0">
              <a:solidFill>
                <a:schemeClr val="tx1"/>
              </a:solidFill>
            </a:endParaRPr>
          </a:p>
          <a:p>
            <a:r>
              <a:rPr lang="en-GB" sz="1200" dirty="0" smtClean="0">
                <a:solidFill>
                  <a:schemeClr val="tx1"/>
                </a:solidFill>
              </a:rPr>
              <a:t>Breathing out, the reverse happens – diaphragm lifts back into a dome shape, intercostal muscles pull the ribcage inwards and downwards. This process forces carbon dioxide out of the lungs and they deflate.</a:t>
            </a:r>
          </a:p>
          <a:p>
            <a:endParaRPr lang="en-GB" sz="1200" dirty="0"/>
          </a:p>
        </p:txBody>
      </p:sp>
      <p:sp>
        <p:nvSpPr>
          <p:cNvPr id="8" name="TextBox 7"/>
          <p:cNvSpPr txBox="1"/>
          <p:nvPr/>
        </p:nvSpPr>
        <p:spPr>
          <a:xfrm>
            <a:off x="4355976" y="5301208"/>
            <a:ext cx="172819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smtClean="0"/>
              <a:t>Gaseous exchange:</a:t>
            </a:r>
            <a:endParaRPr lang="en-GB" sz="1400" b="1" dirty="0"/>
          </a:p>
        </p:txBody>
      </p:sp>
      <p:sp>
        <p:nvSpPr>
          <p:cNvPr id="9" name="TextBox 8"/>
          <p:cNvSpPr txBox="1"/>
          <p:nvPr/>
        </p:nvSpPr>
        <p:spPr>
          <a:xfrm>
            <a:off x="4355976" y="5733256"/>
            <a:ext cx="460851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Gaseous exchange is a process that involves the exchange of oxygen and carbon dioxide between capillaries and alveoli.</a:t>
            </a:r>
            <a:endParaRPr lang="en-GB"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62672" cy="562074"/>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Role and structure of alveoli walls</a:t>
            </a:r>
            <a:endParaRPr lang="en-GB" sz="1400" b="1" dirty="0"/>
          </a:p>
        </p:txBody>
      </p:sp>
      <p:sp>
        <p:nvSpPr>
          <p:cNvPr id="3" name="Content Placeholder 2"/>
          <p:cNvSpPr>
            <a:spLocks noGrp="1"/>
          </p:cNvSpPr>
          <p:nvPr>
            <p:ph idx="1"/>
          </p:nvPr>
        </p:nvSpPr>
        <p:spPr>
          <a:xfrm>
            <a:off x="251520" y="908721"/>
            <a:ext cx="4464496" cy="2808312"/>
          </a:xfrm>
        </p:spPr>
        <p:style>
          <a:lnRef idx="2">
            <a:schemeClr val="dk1"/>
          </a:lnRef>
          <a:fillRef idx="1">
            <a:schemeClr val="lt1"/>
          </a:fillRef>
          <a:effectRef idx="0">
            <a:schemeClr val="dk1"/>
          </a:effectRef>
          <a:fontRef idx="minor">
            <a:schemeClr val="dk1"/>
          </a:fontRef>
        </p:style>
        <p:txBody>
          <a:bodyPr>
            <a:normAutofit fontScale="92500"/>
          </a:bodyPr>
          <a:lstStyle/>
          <a:p>
            <a:pPr algn="just">
              <a:buNone/>
            </a:pPr>
            <a:r>
              <a:rPr lang="en-GB" sz="1200" dirty="0" smtClean="0"/>
              <a:t>The microscopic alveoli are at the end of the tiniest bronchioles and arranged in clusters in the lungs:</a:t>
            </a:r>
          </a:p>
          <a:p>
            <a:pPr algn="just"/>
            <a:r>
              <a:rPr lang="en-GB" sz="1200" dirty="0" smtClean="0"/>
              <a:t>Exchange of oxygen and carbon dioxide takes place in the alveoli.</a:t>
            </a:r>
          </a:p>
          <a:p>
            <a:pPr algn="just"/>
            <a:endParaRPr lang="en-GB" sz="1200" dirty="0" smtClean="0"/>
          </a:p>
          <a:p>
            <a:pPr algn="just"/>
            <a:r>
              <a:rPr lang="en-GB" sz="1200" dirty="0" smtClean="0"/>
              <a:t>The walls  of the alveoli are very thin (one cell thick), each alveoli is surrounded by capillaries through which gases are exchanged.</a:t>
            </a:r>
          </a:p>
          <a:p>
            <a:pPr algn="just"/>
            <a:endParaRPr lang="en-GB" sz="1200" dirty="0" smtClean="0"/>
          </a:p>
          <a:p>
            <a:pPr algn="just"/>
            <a:r>
              <a:rPr lang="en-GB" sz="1200" dirty="0" smtClean="0"/>
              <a:t>The structure of alveoli is like a bunch of grapes, which increases their surface area to allow the maximum diffusion of the two gases back and forth making the process very efficient. (see image </a:t>
            </a:r>
            <a:r>
              <a:rPr lang="en-GB" sz="1400" b="1" dirty="0" smtClean="0"/>
              <a:t>below)</a:t>
            </a:r>
            <a:endParaRPr lang="en-GB" sz="1200" dirty="0" smtClean="0"/>
          </a:p>
          <a:p>
            <a:pPr algn="just"/>
            <a:endParaRPr lang="en-GB" sz="1200" dirty="0" smtClean="0"/>
          </a:p>
          <a:p>
            <a:pPr algn="just"/>
            <a:r>
              <a:rPr lang="en-GB" sz="1200" dirty="0" smtClean="0"/>
              <a:t>Diffusion allows the oxygen to move out of the alveoli to the capillaries and into the bloodstream and the carbon dioxide to move out of the capillaries into the alveoli and the lungs to be exhaled.</a:t>
            </a:r>
          </a:p>
          <a:p>
            <a:pPr algn="just">
              <a:buNone/>
            </a:pPr>
            <a:endParaRPr lang="en-GB" sz="1200" dirty="0"/>
          </a:p>
        </p:txBody>
      </p:sp>
      <p:pic>
        <p:nvPicPr>
          <p:cNvPr id="6146" name="Picture 2" descr="Image result for gas exchange between alveoli and capillaries image"/>
          <p:cNvPicPr>
            <a:picLocks noChangeAspect="1" noChangeArrowheads="1"/>
          </p:cNvPicPr>
          <p:nvPr/>
        </p:nvPicPr>
        <p:blipFill>
          <a:blip r:embed="rId2" cstate="print"/>
          <a:srcRect/>
          <a:stretch>
            <a:fillRect/>
          </a:stretch>
        </p:blipFill>
        <p:spPr bwMode="auto">
          <a:xfrm>
            <a:off x="755576" y="3861048"/>
            <a:ext cx="2697531" cy="2636912"/>
          </a:xfrm>
          <a:prstGeom prst="rect">
            <a:avLst/>
          </a:prstGeom>
          <a:noFill/>
        </p:spPr>
      </p:pic>
      <p:sp>
        <p:nvSpPr>
          <p:cNvPr id="5" name="TextBox 4"/>
          <p:cNvSpPr txBox="1"/>
          <p:nvPr/>
        </p:nvSpPr>
        <p:spPr>
          <a:xfrm>
            <a:off x="4788024" y="188640"/>
            <a:ext cx="4176464" cy="270843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smtClean="0"/>
              <a:t>Diffusion gradients:</a:t>
            </a:r>
          </a:p>
          <a:p>
            <a:r>
              <a:rPr lang="en-GB" sz="1200" dirty="0" smtClean="0"/>
              <a:t>Diffusion refers to the movement of molecules from an area of high concentration to an area of low concentration. This is the case with gases and for particles dissolved in solutions. Particles diffuse down a concentration gradient, from an area of lower concentration in the red blood cells. </a:t>
            </a:r>
          </a:p>
          <a:p>
            <a:endParaRPr lang="en-GB" sz="1200" dirty="0" smtClean="0"/>
          </a:p>
          <a:p>
            <a:pPr>
              <a:buFont typeface="Arial" pitchFamily="34" charset="0"/>
              <a:buChar char="•"/>
            </a:pPr>
            <a:r>
              <a:rPr lang="en-GB" sz="1200" dirty="0" smtClean="0"/>
              <a:t>The capillaries have a lower concentration of oxygen than the alveoli.</a:t>
            </a:r>
          </a:p>
          <a:p>
            <a:pPr>
              <a:buFont typeface="Arial" pitchFamily="34" charset="0"/>
              <a:buChar char="•"/>
            </a:pPr>
            <a:endParaRPr lang="en-GB" sz="1200" dirty="0" smtClean="0"/>
          </a:p>
          <a:p>
            <a:pPr>
              <a:buFont typeface="Arial" pitchFamily="34" charset="0"/>
              <a:buChar char="•"/>
            </a:pPr>
            <a:r>
              <a:rPr lang="en-GB" sz="1200" dirty="0" smtClean="0"/>
              <a:t>This results in diffusion of oxygen – from an area of higher concentration (the alveoli) to an area of lower concentration in the red blood cells (in capillaries).</a:t>
            </a:r>
          </a:p>
          <a:p>
            <a:pPr>
              <a:buFont typeface="Arial" pitchFamily="34" charset="0"/>
              <a:buChar char="•"/>
            </a:pPr>
            <a:endParaRPr lang="en-GB" sz="1200" dirty="0"/>
          </a:p>
        </p:txBody>
      </p:sp>
      <p:graphicFrame>
        <p:nvGraphicFramePr>
          <p:cNvPr id="6" name="Diagram 5"/>
          <p:cNvGraphicFramePr/>
          <p:nvPr/>
        </p:nvGraphicFramePr>
        <p:xfrm>
          <a:off x="4283968" y="2924944"/>
          <a:ext cx="5040560" cy="39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868144" y="4653136"/>
            <a:ext cx="1872208" cy="276999"/>
          </a:xfrm>
          <a:prstGeom prst="rect">
            <a:avLst/>
          </a:prstGeom>
          <a:noFill/>
        </p:spPr>
        <p:txBody>
          <a:bodyPr wrap="square" rtlCol="0">
            <a:spAutoFit/>
          </a:bodyPr>
          <a:lstStyle/>
          <a:p>
            <a:r>
              <a:rPr lang="en-GB" sz="1200" b="1" dirty="0" smtClean="0"/>
              <a:t>The respiratory process</a:t>
            </a:r>
            <a:endParaRPr lang="en-GB"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602632" cy="490066"/>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Cellular respiration</a:t>
            </a:r>
            <a:endParaRPr lang="en-GB" sz="1400" b="1" dirty="0"/>
          </a:p>
        </p:txBody>
      </p:sp>
      <p:sp>
        <p:nvSpPr>
          <p:cNvPr id="3" name="Content Placeholder 2"/>
          <p:cNvSpPr>
            <a:spLocks noGrp="1"/>
          </p:cNvSpPr>
          <p:nvPr>
            <p:ph idx="1"/>
          </p:nvPr>
        </p:nvSpPr>
        <p:spPr>
          <a:xfrm>
            <a:off x="251520" y="980729"/>
            <a:ext cx="4320480" cy="2736304"/>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200" dirty="0" smtClean="0"/>
              <a:t>Adenosine triphosphate (commonly known as ATP), is a high energy molecule that is found in every cell. It’s job is to store and supply the cell with the energy it needs. Sometimes known as the energy currency of the body.</a:t>
            </a:r>
          </a:p>
          <a:p>
            <a:pPr>
              <a:buNone/>
            </a:pPr>
            <a:endParaRPr lang="en-GB" sz="1200" dirty="0"/>
          </a:p>
          <a:p>
            <a:pPr>
              <a:buNone/>
            </a:pPr>
            <a:r>
              <a:rPr lang="en-GB" sz="1200" dirty="0" smtClean="0"/>
              <a:t>Cellular respiration is a complex set of  chemical reactions and processes that take part in the </a:t>
            </a:r>
            <a:r>
              <a:rPr lang="en-GB" sz="1200" b="1" dirty="0" smtClean="0">
                <a:solidFill>
                  <a:srgbClr val="7030A0"/>
                </a:solidFill>
              </a:rPr>
              <a:t>mitochondria </a:t>
            </a:r>
            <a:r>
              <a:rPr lang="en-GB" sz="1200" dirty="0" smtClean="0">
                <a:solidFill>
                  <a:schemeClr val="tx1"/>
                </a:solidFill>
              </a:rPr>
              <a:t> to convert biochemical energy from nutrients into ATP and then release waste products.</a:t>
            </a:r>
          </a:p>
          <a:p>
            <a:pPr>
              <a:buNone/>
            </a:pPr>
            <a:r>
              <a:rPr lang="en-GB" sz="1200" dirty="0" smtClean="0">
                <a:solidFill>
                  <a:schemeClr val="tx1"/>
                </a:solidFill>
              </a:rPr>
              <a:t>There are two types of respiration that take place in cells to provide energy:</a:t>
            </a:r>
          </a:p>
          <a:p>
            <a:pPr lvl="0"/>
            <a:r>
              <a:rPr lang="en-GB" sz="1200" dirty="0" smtClean="0">
                <a:solidFill>
                  <a:schemeClr val="tx1"/>
                </a:solidFill>
              </a:rPr>
              <a:t>Aerobic – uses O</a:t>
            </a:r>
            <a:r>
              <a:rPr lang="en-GB" sz="1200" dirty="0"/>
              <a:t> ₂</a:t>
            </a:r>
            <a:endParaRPr lang="en-GB" sz="1200" dirty="0" smtClean="0"/>
          </a:p>
          <a:p>
            <a:r>
              <a:rPr lang="en-GB" sz="1200" dirty="0" smtClean="0">
                <a:solidFill>
                  <a:schemeClr val="tx1"/>
                </a:solidFill>
              </a:rPr>
              <a:t>Anaerobic – doesn’t need O</a:t>
            </a:r>
            <a:r>
              <a:rPr lang="en-GB" sz="1200" dirty="0" smtClean="0"/>
              <a:t> ₂</a:t>
            </a:r>
            <a:endParaRPr lang="en-GB" sz="1200" dirty="0">
              <a:solidFill>
                <a:schemeClr val="tx1"/>
              </a:solidFill>
            </a:endParaRPr>
          </a:p>
        </p:txBody>
      </p:sp>
      <p:sp>
        <p:nvSpPr>
          <p:cNvPr id="4" name="TextBox 3"/>
          <p:cNvSpPr txBox="1"/>
          <p:nvPr/>
        </p:nvSpPr>
        <p:spPr>
          <a:xfrm>
            <a:off x="4644008" y="188640"/>
            <a:ext cx="4176464"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b="1" dirty="0" smtClean="0">
                <a:solidFill>
                  <a:srgbClr val="7030A0"/>
                </a:solidFill>
              </a:rPr>
              <a:t>Mitochondria: </a:t>
            </a:r>
            <a:r>
              <a:rPr lang="en-GB" sz="1200" dirty="0" smtClean="0"/>
              <a:t>known as the powerhouses of the cell, they are organelles that act like a digestive system. Taking in nutrients, breaking them down and creating energy rich molecules for the cell.</a:t>
            </a:r>
          </a:p>
          <a:p>
            <a:r>
              <a:rPr lang="en-GB" sz="1200" b="1" dirty="0" smtClean="0">
                <a:solidFill>
                  <a:srgbClr val="7030A0"/>
                </a:solidFill>
              </a:rPr>
              <a:t>Pyruvate:</a:t>
            </a:r>
            <a:r>
              <a:rPr lang="en-GB" sz="1200" dirty="0" smtClean="0">
                <a:solidFill>
                  <a:schemeClr val="tx1"/>
                </a:solidFill>
              </a:rPr>
              <a:t> a molecule that is involved in energy generation . Can be either converted to lactate under anaerobic conditions or broken down into water and carbon dioxide in the presence of oxygen – therefore generating large amounts of ATP.</a:t>
            </a:r>
            <a:endParaRPr lang="en-GB" sz="1200" b="1" dirty="0">
              <a:solidFill>
                <a:srgbClr val="7030A0"/>
              </a:solidFill>
            </a:endParaRPr>
          </a:p>
        </p:txBody>
      </p:sp>
      <p:pic>
        <p:nvPicPr>
          <p:cNvPr id="5" name="Picture 4"/>
          <p:cNvPicPr>
            <a:picLocks noChangeAspect="1"/>
          </p:cNvPicPr>
          <p:nvPr/>
        </p:nvPicPr>
        <p:blipFill>
          <a:blip r:embed="rId2" cstate="print"/>
          <a:stretch>
            <a:fillRect/>
          </a:stretch>
        </p:blipFill>
        <p:spPr>
          <a:xfrm>
            <a:off x="8100393" y="1556792"/>
            <a:ext cx="432048" cy="324036"/>
          </a:xfrm>
          <a:prstGeom prst="rect">
            <a:avLst/>
          </a:prstGeom>
        </p:spPr>
      </p:pic>
      <p:sp>
        <p:nvSpPr>
          <p:cNvPr id="6" name="TextBox 5"/>
          <p:cNvSpPr txBox="1"/>
          <p:nvPr/>
        </p:nvSpPr>
        <p:spPr>
          <a:xfrm>
            <a:off x="251520" y="3861048"/>
            <a:ext cx="432048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Aerobic Respiration</a:t>
            </a:r>
            <a:r>
              <a:rPr lang="en-GB" sz="1200" dirty="0" smtClean="0"/>
              <a:t>:</a:t>
            </a:r>
          </a:p>
          <a:p>
            <a:r>
              <a:rPr lang="en-GB" sz="1200" dirty="0" smtClean="0"/>
              <a:t>Oxygen and glucose &gt; required for aerobic respiration to take place.</a:t>
            </a:r>
          </a:p>
          <a:p>
            <a:r>
              <a:rPr lang="en-GB" sz="1200" dirty="0" smtClean="0"/>
              <a:t>It produces waste carbon dioxide and water as well as providing energy.</a:t>
            </a:r>
          </a:p>
          <a:p>
            <a:endParaRPr lang="en-GB" sz="1200" dirty="0"/>
          </a:p>
          <a:p>
            <a:r>
              <a:rPr lang="en-GB" sz="1200" dirty="0"/>
              <a:t>g</a:t>
            </a:r>
            <a:r>
              <a:rPr lang="en-GB" sz="1200" dirty="0" smtClean="0"/>
              <a:t>lucose + oxygen               carbon dioxide + water</a:t>
            </a:r>
          </a:p>
          <a:p>
            <a:endParaRPr lang="en-GB" sz="1200" dirty="0"/>
          </a:p>
          <a:p>
            <a:r>
              <a:rPr lang="en-GB" sz="1200" dirty="0" smtClean="0"/>
              <a:t>Above is the equation for Aerobic respiration. A sugar called glucose, from our food is broken down into  water and carbon dioxide and the energy that was holding the glucose molecule together is released.</a:t>
            </a:r>
          </a:p>
          <a:p>
            <a:endParaRPr lang="en-GB" sz="1200" dirty="0" smtClean="0"/>
          </a:p>
          <a:p>
            <a:endParaRPr lang="en-GB" sz="1200" dirty="0"/>
          </a:p>
        </p:txBody>
      </p:sp>
      <p:sp>
        <p:nvSpPr>
          <p:cNvPr id="7" name="Right Arrow 6"/>
          <p:cNvSpPr/>
          <p:nvPr/>
        </p:nvSpPr>
        <p:spPr>
          <a:xfrm>
            <a:off x="1475656" y="5085184"/>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691680" y="4725144"/>
            <a:ext cx="648072"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100" dirty="0" smtClean="0"/>
              <a:t>32 ATP</a:t>
            </a:r>
            <a:endParaRPr lang="en-GB" sz="1100" dirty="0"/>
          </a:p>
        </p:txBody>
      </p:sp>
      <p:cxnSp>
        <p:nvCxnSpPr>
          <p:cNvPr id="12" name="Straight Arrow Connector 11"/>
          <p:cNvCxnSpPr>
            <a:endCxn id="10" idx="1"/>
          </p:cNvCxnSpPr>
          <p:nvPr/>
        </p:nvCxnSpPr>
        <p:spPr>
          <a:xfrm flipV="1">
            <a:off x="1547664" y="4855949"/>
            <a:ext cx="144016" cy="157227"/>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44008" y="1844824"/>
            <a:ext cx="4248472"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Anaerobic Respiration:</a:t>
            </a:r>
          </a:p>
          <a:p>
            <a:r>
              <a:rPr lang="en-GB" sz="1200" dirty="0" smtClean="0"/>
              <a:t>This type of respiration takes place if oxygen is not available, it provides less energy.</a:t>
            </a:r>
          </a:p>
          <a:p>
            <a:endParaRPr lang="en-GB" sz="1200" dirty="0" smtClean="0"/>
          </a:p>
          <a:p>
            <a:endParaRPr lang="en-GB" sz="1200" dirty="0"/>
          </a:p>
          <a:p>
            <a:r>
              <a:rPr lang="en-GB" sz="1200" dirty="0" smtClean="0"/>
              <a:t>Glucose                 pyruvate                 lactate</a:t>
            </a:r>
          </a:p>
          <a:p>
            <a:endParaRPr lang="en-GB" sz="1200" dirty="0"/>
          </a:p>
          <a:p>
            <a:r>
              <a:rPr lang="en-GB" sz="1200" dirty="0" smtClean="0"/>
              <a:t>                                                </a:t>
            </a:r>
          </a:p>
          <a:p>
            <a:r>
              <a:rPr lang="en-GB" sz="1200" dirty="0"/>
              <a:t> </a:t>
            </a:r>
            <a:r>
              <a:rPr lang="en-GB" sz="1200" dirty="0" smtClean="0"/>
              <a:t>                                         when oxygen becomes </a:t>
            </a:r>
          </a:p>
          <a:p>
            <a:r>
              <a:rPr lang="en-GB" sz="1200" dirty="0"/>
              <a:t> </a:t>
            </a:r>
            <a:r>
              <a:rPr lang="en-GB" sz="1200" dirty="0" smtClean="0"/>
              <a:t>                                                    available</a:t>
            </a:r>
          </a:p>
          <a:p>
            <a:endParaRPr lang="en-GB" sz="1200" dirty="0"/>
          </a:p>
          <a:p>
            <a:r>
              <a:rPr lang="en-GB" sz="1200" dirty="0" smtClean="0"/>
              <a:t>Above is the equation for Anaerobic respiration. Glycolysis is the process that takes place in the cell cytoplasm – breaks down glucose and forms pyruvate, with the production of two molecules of ATP. Pyruvate can be used in either anaerobic respiration if no oxygen is available or in aerobic respiration via a cycle of chemical reactions = more usable energy for the cell.</a:t>
            </a:r>
          </a:p>
          <a:p>
            <a:r>
              <a:rPr lang="en-GB" sz="1200" dirty="0" smtClean="0"/>
              <a:t>Pyruvic acid supplies energy to cells through the citric acid cycle (also known as Krebs cycle) when oxygen is present (aerobic respiration); when oxygen is lacking, it ferments to produce lactic acid. The lactic acid needs to be oxidised later to carbon dioxide and water to prevent it building up. If oxygen doesn’t become available cells die = lactate toxic.</a:t>
            </a:r>
          </a:p>
          <a:p>
            <a:r>
              <a:rPr lang="en-GB" sz="1200" dirty="0" smtClean="0"/>
              <a:t>Anaerobic respiration is likely to occur when oxygen is in short supply &gt; like when exercising, when  muscle cells need lots of energy.</a:t>
            </a:r>
            <a:endParaRPr lang="en-GB" sz="1200" dirty="0"/>
          </a:p>
        </p:txBody>
      </p:sp>
      <p:sp>
        <p:nvSpPr>
          <p:cNvPr id="15" name="Right Arrow 14"/>
          <p:cNvSpPr/>
          <p:nvPr/>
        </p:nvSpPr>
        <p:spPr>
          <a:xfrm>
            <a:off x="5364088" y="2852936"/>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p:cNvSpPr/>
          <p:nvPr/>
        </p:nvSpPr>
        <p:spPr>
          <a:xfrm>
            <a:off x="6516216" y="2924944"/>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Arrow Connector 17"/>
          <p:cNvCxnSpPr/>
          <p:nvPr/>
        </p:nvCxnSpPr>
        <p:spPr>
          <a:xfrm flipV="1">
            <a:off x="5580112" y="2564904"/>
            <a:ext cx="144016" cy="28803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724128" y="2492896"/>
            <a:ext cx="576064"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200" dirty="0" smtClean="0"/>
              <a:t>2 ATP</a:t>
            </a:r>
            <a:endParaRPr lang="en-GB" sz="1200" dirty="0"/>
          </a:p>
        </p:txBody>
      </p:sp>
      <p:sp>
        <p:nvSpPr>
          <p:cNvPr id="20" name="Curved Up Arrow 19"/>
          <p:cNvSpPr/>
          <p:nvPr/>
        </p:nvSpPr>
        <p:spPr>
          <a:xfrm flipH="1">
            <a:off x="6372200" y="2996952"/>
            <a:ext cx="855318" cy="2946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2314600" cy="490066"/>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Respiratory Malfunctions</a:t>
            </a:r>
            <a:endParaRPr lang="en-GB" sz="1400" b="1" dirty="0"/>
          </a:p>
        </p:txBody>
      </p:sp>
      <p:sp>
        <p:nvSpPr>
          <p:cNvPr id="3" name="Content Placeholder 2"/>
          <p:cNvSpPr>
            <a:spLocks noGrp="1"/>
          </p:cNvSpPr>
          <p:nvPr>
            <p:ph idx="1"/>
          </p:nvPr>
        </p:nvSpPr>
        <p:spPr>
          <a:xfrm>
            <a:off x="251520" y="764704"/>
            <a:ext cx="5184576" cy="5904656"/>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500" b="1" dirty="0" smtClean="0"/>
              <a:t>Asthma:</a:t>
            </a:r>
          </a:p>
          <a:p>
            <a:pPr>
              <a:buNone/>
            </a:pPr>
            <a:r>
              <a:rPr lang="en-GB" sz="1200" dirty="0" smtClean="0"/>
              <a:t>Symptoms and effects:</a:t>
            </a:r>
          </a:p>
          <a:p>
            <a:r>
              <a:rPr lang="en-GB" sz="1200" dirty="0" smtClean="0"/>
              <a:t>Recurring episodes of breathlessness, tightness of chest and wheezing.</a:t>
            </a:r>
          </a:p>
          <a:p>
            <a:r>
              <a:rPr lang="en-GB" sz="1200" dirty="0" smtClean="0"/>
              <a:t>Asthma attacks – episodes of wheezing that require the use of an inhaler to open the airway.</a:t>
            </a:r>
          </a:p>
          <a:p>
            <a:endParaRPr lang="en-GB" sz="1200" dirty="0"/>
          </a:p>
          <a:p>
            <a:pPr>
              <a:buNone/>
            </a:pPr>
            <a:r>
              <a:rPr lang="en-GB" sz="1200" dirty="0" smtClean="0"/>
              <a:t>Biological explanation:</a:t>
            </a:r>
          </a:p>
          <a:p>
            <a:r>
              <a:rPr lang="en-GB" sz="1200" dirty="0" smtClean="0"/>
              <a:t>Inflammation of the bronchi that carry air in and out of the lungs, causing the  bronchi to be more sensitive than normal.</a:t>
            </a:r>
          </a:p>
          <a:p>
            <a:r>
              <a:rPr lang="en-GB" sz="1200" dirty="0" smtClean="0"/>
              <a:t>Contact with allergens, something that irritates the lungs – known as a trigger (i.e. Cigarette smoke, pollen or dust) – it makes airways become narrow, the muscles around them tighten, there is an increase in the production of sticky mucus (phlegm)</a:t>
            </a:r>
          </a:p>
          <a:p>
            <a:endParaRPr lang="en-GB" sz="1200" dirty="0"/>
          </a:p>
          <a:p>
            <a:pPr>
              <a:buNone/>
            </a:pPr>
            <a:r>
              <a:rPr lang="en-GB" sz="1200" dirty="0" smtClean="0"/>
              <a:t>Cause:</a:t>
            </a:r>
          </a:p>
          <a:p>
            <a:r>
              <a:rPr lang="en-GB" sz="1200" dirty="0" smtClean="0"/>
              <a:t>The exact cause of asthma is not known and likely to be a combination of factors.</a:t>
            </a:r>
          </a:p>
          <a:p>
            <a:r>
              <a:rPr lang="en-GB" sz="1200" dirty="0" smtClean="0"/>
              <a:t>It could be genetic, as asthma often runs in families and people who have allergies are higher at risk. </a:t>
            </a:r>
          </a:p>
          <a:p>
            <a:r>
              <a:rPr lang="en-GB" sz="1200" dirty="0" smtClean="0"/>
              <a:t>Environmental factors also contribute, these include:</a:t>
            </a:r>
          </a:p>
          <a:p>
            <a:pPr>
              <a:buFont typeface="Wingdings" pitchFamily="2" charset="2"/>
              <a:buChar char="Ø"/>
            </a:pPr>
            <a:r>
              <a:rPr lang="en-GB" sz="1200" dirty="0" smtClean="0"/>
              <a:t>Exposure to tobacco smoke as a child</a:t>
            </a:r>
          </a:p>
          <a:p>
            <a:pPr>
              <a:buFont typeface="Wingdings" pitchFamily="2" charset="2"/>
              <a:buChar char="Ø"/>
            </a:pPr>
            <a:r>
              <a:rPr lang="en-GB" sz="1200" dirty="0" smtClean="0"/>
              <a:t>Triggers like – pollen, dust, chemicals like chlorine in swimming pools and air pollution</a:t>
            </a:r>
          </a:p>
          <a:p>
            <a:pPr>
              <a:buFont typeface="Wingdings" pitchFamily="2" charset="2"/>
              <a:buChar char="Ø"/>
            </a:pPr>
            <a:r>
              <a:rPr lang="en-GB" sz="1200" dirty="0" smtClean="0"/>
              <a:t>Exposure to smoke in the womb</a:t>
            </a:r>
          </a:p>
          <a:p>
            <a:pPr>
              <a:buFont typeface="Wingdings" pitchFamily="2" charset="2"/>
              <a:buChar char="Ø"/>
            </a:pPr>
            <a:r>
              <a:rPr lang="en-GB" sz="1200" dirty="0" smtClean="0"/>
              <a:t>Premature baby (born before 37 weeks gestation or with a low birth weight)</a:t>
            </a:r>
          </a:p>
          <a:p>
            <a:r>
              <a:rPr lang="en-GB" sz="1200" dirty="0" smtClean="0"/>
              <a:t>Modern hygiene standards – we don’t build up resistance as environments can be ‘too clean’.</a:t>
            </a:r>
          </a:p>
          <a:p>
            <a:pPr>
              <a:buNone/>
            </a:pPr>
            <a:endParaRPr lang="en-GB" sz="1200" dirty="0"/>
          </a:p>
        </p:txBody>
      </p:sp>
      <p:pic>
        <p:nvPicPr>
          <p:cNvPr id="8196" name="Picture 4" descr="Image result for asthma image"/>
          <p:cNvPicPr>
            <a:picLocks noChangeAspect="1" noChangeArrowheads="1"/>
          </p:cNvPicPr>
          <p:nvPr/>
        </p:nvPicPr>
        <p:blipFill>
          <a:blip r:embed="rId2" cstate="print"/>
          <a:srcRect/>
          <a:stretch>
            <a:fillRect/>
          </a:stretch>
        </p:blipFill>
        <p:spPr bwMode="auto">
          <a:xfrm>
            <a:off x="5508104" y="692696"/>
            <a:ext cx="3635896" cy="61653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26568" cy="418058"/>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Emphysema</a:t>
            </a:r>
            <a:endParaRPr lang="en-GB" sz="1400" b="1" dirty="0"/>
          </a:p>
        </p:txBody>
      </p:sp>
      <p:sp>
        <p:nvSpPr>
          <p:cNvPr id="3" name="Content Placeholder 2"/>
          <p:cNvSpPr>
            <a:spLocks noGrp="1"/>
          </p:cNvSpPr>
          <p:nvPr>
            <p:ph idx="1"/>
          </p:nvPr>
        </p:nvSpPr>
        <p:spPr>
          <a:xfrm>
            <a:off x="179512" y="836712"/>
            <a:ext cx="4536504" cy="5760640"/>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200" dirty="0" smtClean="0"/>
              <a:t>Emphysema is also known as COPD (chronic obstructive airways disease).</a:t>
            </a:r>
          </a:p>
          <a:p>
            <a:pPr>
              <a:buNone/>
            </a:pPr>
            <a:endParaRPr lang="en-GB" sz="1200" b="1" dirty="0" smtClean="0"/>
          </a:p>
          <a:p>
            <a:pPr>
              <a:buNone/>
            </a:pPr>
            <a:r>
              <a:rPr lang="en-GB" sz="1200" b="1" dirty="0" smtClean="0"/>
              <a:t>Symptoms and effects:</a:t>
            </a:r>
          </a:p>
          <a:p>
            <a:r>
              <a:rPr lang="en-GB" sz="1200" dirty="0" smtClean="0"/>
              <a:t>Shortness of breath, wheezing</a:t>
            </a:r>
          </a:p>
          <a:p>
            <a:r>
              <a:rPr lang="en-GB" sz="1200" dirty="0" smtClean="0"/>
              <a:t>Yellow sputum</a:t>
            </a:r>
          </a:p>
          <a:p>
            <a:r>
              <a:rPr lang="en-GB" sz="1200" dirty="0" smtClean="0"/>
              <a:t>Persistent cough that never seems to go away</a:t>
            </a:r>
          </a:p>
          <a:p>
            <a:r>
              <a:rPr lang="en-GB" sz="1200" dirty="0" smtClean="0"/>
              <a:t>Frequent chest infections</a:t>
            </a:r>
          </a:p>
          <a:p>
            <a:r>
              <a:rPr lang="en-GB" sz="1200" dirty="0" smtClean="0"/>
              <a:t>Symptoms get worse over time.</a:t>
            </a:r>
          </a:p>
          <a:p>
            <a:endParaRPr lang="en-GB" sz="1200" dirty="0"/>
          </a:p>
          <a:p>
            <a:pPr>
              <a:buNone/>
            </a:pPr>
            <a:r>
              <a:rPr lang="en-GB" sz="1200" dirty="0" smtClean="0"/>
              <a:t>Biological Explanation:</a:t>
            </a:r>
          </a:p>
          <a:p>
            <a:r>
              <a:rPr lang="en-GB" sz="1200" dirty="0" smtClean="0"/>
              <a:t>Airways of lungs become inflamed and narrowed as the air sacs (alveoli) get permanently damaged, it becomes increasingly difficult to breathe out.</a:t>
            </a:r>
          </a:p>
          <a:p>
            <a:r>
              <a:rPr lang="en-GB" sz="1200" dirty="0" smtClean="0"/>
              <a:t>There is currently no cure for COPD – the sooner the condition is diagnosed and appropriate treatment begins, there is a reduced chance of severe lung damage.</a:t>
            </a:r>
          </a:p>
          <a:p>
            <a:endParaRPr lang="en-GB" sz="1200" dirty="0"/>
          </a:p>
          <a:p>
            <a:pPr>
              <a:buNone/>
            </a:pPr>
            <a:r>
              <a:rPr lang="en-GB" sz="1200" dirty="0" smtClean="0"/>
              <a:t>Cause:</a:t>
            </a:r>
          </a:p>
          <a:p>
            <a:r>
              <a:rPr lang="en-GB" sz="1200" dirty="0" smtClean="0"/>
              <a:t>Lifestyle choice of smoking is the main cause of COPD and is thought to be responsible for around 90% of cases</a:t>
            </a:r>
          </a:p>
          <a:p>
            <a:r>
              <a:rPr lang="en-GB" sz="1200" dirty="0" smtClean="0"/>
              <a:t>Some cases of COPD are caused by certain types of fumes, dust, chemical exposure at work = occupational cause</a:t>
            </a:r>
          </a:p>
          <a:p>
            <a:r>
              <a:rPr lang="en-GB" sz="1200" dirty="0" smtClean="0"/>
              <a:t>Genetic tendency – rare, but can be a cause.</a:t>
            </a:r>
            <a:endParaRPr lang="en-GB" sz="1200" dirty="0"/>
          </a:p>
        </p:txBody>
      </p:sp>
      <p:pic>
        <p:nvPicPr>
          <p:cNvPr id="19462" name="Picture 6" descr="Image result for emphysema image"/>
          <p:cNvPicPr>
            <a:picLocks noChangeAspect="1" noChangeArrowheads="1"/>
          </p:cNvPicPr>
          <p:nvPr/>
        </p:nvPicPr>
        <p:blipFill>
          <a:blip r:embed="rId2" cstate="print"/>
          <a:srcRect/>
          <a:stretch>
            <a:fillRect/>
          </a:stretch>
        </p:blipFill>
        <p:spPr bwMode="auto">
          <a:xfrm>
            <a:off x="4816826" y="836712"/>
            <a:ext cx="4345681" cy="51125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26568" cy="490066"/>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Cystic Fibrosis</a:t>
            </a:r>
            <a:endParaRPr lang="en-GB" sz="1400" b="1" dirty="0"/>
          </a:p>
        </p:txBody>
      </p:sp>
      <p:sp>
        <p:nvSpPr>
          <p:cNvPr id="3" name="Content Placeholder 2"/>
          <p:cNvSpPr>
            <a:spLocks noGrp="1"/>
          </p:cNvSpPr>
          <p:nvPr>
            <p:ph idx="1"/>
          </p:nvPr>
        </p:nvSpPr>
        <p:spPr>
          <a:xfrm>
            <a:off x="179512" y="908720"/>
            <a:ext cx="4608512" cy="5616624"/>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200" dirty="0" smtClean="0"/>
              <a:t>Symptoms and Effects:</a:t>
            </a:r>
          </a:p>
          <a:p>
            <a:r>
              <a:rPr lang="en-GB" sz="1200" dirty="0" smtClean="0"/>
              <a:t>Lung problems – recurring chest infections, persistent inflammation of airways, coughing, wheezing and shortness of breath.</a:t>
            </a:r>
          </a:p>
          <a:p>
            <a:r>
              <a:rPr lang="en-GB" sz="1200" dirty="0" smtClean="0"/>
              <a:t>Digestive system – diarrhoea, diabetes, jaundice and malnutrition as the body struggles to digest and absorb nutrients</a:t>
            </a:r>
          </a:p>
          <a:p>
            <a:r>
              <a:rPr lang="en-GB" sz="1200" dirty="0" smtClean="0"/>
              <a:t>Could have a serious bowel obstruction in the first few days of life (meconium ileus) – this would require surgery to remove the blockage,</a:t>
            </a:r>
          </a:p>
          <a:p>
            <a:endParaRPr lang="en-GB" sz="1200" dirty="0"/>
          </a:p>
          <a:p>
            <a:pPr>
              <a:buNone/>
            </a:pPr>
            <a:r>
              <a:rPr lang="en-GB" sz="1200" dirty="0" smtClean="0"/>
              <a:t>Biological explanation:</a:t>
            </a:r>
          </a:p>
          <a:p>
            <a:r>
              <a:rPr lang="en-GB" sz="1200" dirty="0" smtClean="0"/>
              <a:t>Condition is present at birth – genetic defect on chromosome 7 that controls movement of salt and water in an out of the  cells in the body. The protein produced by the gene causes mucus secreting cells to make really sticky mucus instead of the normal runny mucus. Recurrent infections along with this results in a build up of sticky mucus in the lungs and digestive system.</a:t>
            </a:r>
          </a:p>
          <a:p>
            <a:r>
              <a:rPr lang="en-GB" sz="1200" dirty="0" smtClean="0"/>
              <a:t>There is no cure – over the years the lungs become increasingly damaged and may eventually stop working properly. People with CF have a reduced average life expectancy.</a:t>
            </a:r>
          </a:p>
          <a:p>
            <a:r>
              <a:rPr lang="en-GB" sz="1200" dirty="0" smtClean="0"/>
              <a:t>Most CF sufferers lead fulfilling lives with successful careers, family life and leisure activities.</a:t>
            </a:r>
          </a:p>
          <a:p>
            <a:pPr>
              <a:buNone/>
            </a:pPr>
            <a:endParaRPr lang="en-GB" sz="1200" dirty="0" smtClean="0"/>
          </a:p>
          <a:p>
            <a:pPr>
              <a:buNone/>
            </a:pPr>
            <a:r>
              <a:rPr lang="en-GB" sz="1200" dirty="0" smtClean="0"/>
              <a:t>Cause:</a:t>
            </a:r>
          </a:p>
          <a:p>
            <a:r>
              <a:rPr lang="en-GB" sz="1200" dirty="0" smtClean="0"/>
              <a:t>Both parents must have a copy of the mutated (faulty) gene. If only one copy of the faulty gene is inherited, the child will be a carrier but not have the condition themselves.</a:t>
            </a:r>
          </a:p>
          <a:p>
            <a:endParaRPr lang="en-GB" sz="1200" dirty="0"/>
          </a:p>
          <a:p>
            <a:pPr>
              <a:buNone/>
            </a:pPr>
            <a:endParaRPr lang="en-GB" sz="1200" dirty="0"/>
          </a:p>
        </p:txBody>
      </p:sp>
      <p:pic>
        <p:nvPicPr>
          <p:cNvPr id="20484" name="Picture 4" descr="Image result for cystic fibrosis image"/>
          <p:cNvPicPr>
            <a:picLocks noChangeAspect="1" noChangeArrowheads="1"/>
          </p:cNvPicPr>
          <p:nvPr/>
        </p:nvPicPr>
        <p:blipFill>
          <a:blip r:embed="rId2" cstate="print"/>
          <a:srcRect l="15356" t="3544" r="12588"/>
          <a:stretch>
            <a:fillRect/>
          </a:stretch>
        </p:blipFill>
        <p:spPr bwMode="auto">
          <a:xfrm>
            <a:off x="4966679" y="836712"/>
            <a:ext cx="4177321" cy="55919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5904656" cy="418058"/>
          </a:xfrm>
        </p:spPr>
        <p:style>
          <a:lnRef idx="2">
            <a:schemeClr val="dk1"/>
          </a:lnRef>
          <a:fillRef idx="1">
            <a:schemeClr val="lt1"/>
          </a:fillRef>
          <a:effectRef idx="0">
            <a:schemeClr val="dk1"/>
          </a:effectRef>
          <a:fontRef idx="minor">
            <a:schemeClr val="dk1"/>
          </a:fontRef>
        </p:style>
        <p:txBody>
          <a:bodyPr>
            <a:normAutofit/>
          </a:bodyPr>
          <a:lstStyle/>
          <a:p>
            <a:r>
              <a:rPr lang="en-GB" sz="1400" b="1" dirty="0" smtClean="0"/>
              <a:t>Monitoring treatment and care needs: respiratory malfunctions.</a:t>
            </a:r>
            <a:endParaRPr lang="en-GB" sz="1400" b="1" dirty="0"/>
          </a:p>
        </p:txBody>
      </p:sp>
      <p:sp>
        <p:nvSpPr>
          <p:cNvPr id="3" name="Content Placeholder 2"/>
          <p:cNvSpPr>
            <a:spLocks noGrp="1"/>
          </p:cNvSpPr>
          <p:nvPr>
            <p:ph idx="1"/>
          </p:nvPr>
        </p:nvSpPr>
        <p:spPr>
          <a:xfrm>
            <a:off x="179512" y="836712"/>
            <a:ext cx="4896544" cy="3096343"/>
          </a:xfrm>
        </p:spPr>
        <p:style>
          <a:lnRef idx="2">
            <a:schemeClr val="dk1"/>
          </a:lnRef>
          <a:fillRef idx="1">
            <a:schemeClr val="lt1"/>
          </a:fillRef>
          <a:effectRef idx="0">
            <a:schemeClr val="dk1"/>
          </a:effectRef>
          <a:fontRef idx="minor">
            <a:schemeClr val="dk1"/>
          </a:fontRef>
        </p:style>
        <p:txBody>
          <a:bodyPr>
            <a:normAutofit/>
          </a:bodyPr>
          <a:lstStyle/>
          <a:p>
            <a:pPr>
              <a:buNone/>
            </a:pPr>
            <a:r>
              <a:rPr lang="en-GB" sz="1200" dirty="0" smtClean="0"/>
              <a:t>There are a variety of methods for testing and monitoring an individual’s lung function and to diagnose and assess their condition.</a:t>
            </a:r>
          </a:p>
          <a:p>
            <a:r>
              <a:rPr lang="en-GB" sz="1200" b="1" dirty="0" smtClean="0"/>
              <a:t>Spirometry:</a:t>
            </a:r>
            <a:r>
              <a:rPr lang="en-GB" sz="1200" dirty="0" smtClean="0"/>
              <a:t> a test carried out to measure the breathing capacity of the lungs. It measures the volume of air expired in total and the force of expiration in the first second of breathing out. Used to diagnose COPD and CF. The person has a clip placed on their nose and has to blow into a mouthpiece having inhaled – this is repeated at least 3 times over a period of  30-90 minutes.</a:t>
            </a:r>
          </a:p>
          <a:p>
            <a:r>
              <a:rPr lang="en-GB" sz="1200" b="1" dirty="0" smtClean="0"/>
              <a:t>MRI and CT scans: </a:t>
            </a:r>
            <a:r>
              <a:rPr lang="en-GB" sz="1200" dirty="0" smtClean="0"/>
              <a:t>both scans provide  high resolution detailed images of the chest and can be repeated over time to monitor changes in the condition. The CT scan is the most sensitive method of detecting emphysema. </a:t>
            </a:r>
          </a:p>
          <a:p>
            <a:r>
              <a:rPr lang="en-GB" sz="1200" b="1" dirty="0" smtClean="0"/>
              <a:t>Peak flow metres: </a:t>
            </a:r>
            <a:r>
              <a:rPr lang="en-GB" sz="1200" dirty="0" smtClean="0"/>
              <a:t>Used to measure the rate of exhalation. For asthma, measurements are taken regularly over time and compared with norms – indicating dilation/constriction of airways.</a:t>
            </a:r>
            <a:endParaRPr lang="en-GB" sz="1200" b="1" dirty="0" smtClean="0"/>
          </a:p>
          <a:p>
            <a:pPr>
              <a:buNone/>
            </a:pPr>
            <a:endParaRPr lang="en-GB" sz="1200" dirty="0"/>
          </a:p>
        </p:txBody>
      </p:sp>
      <p:pic>
        <p:nvPicPr>
          <p:cNvPr id="21508" name="Picture 4" descr="Image result for recording peak flow measurements"/>
          <p:cNvPicPr>
            <a:picLocks noChangeAspect="1" noChangeArrowheads="1"/>
          </p:cNvPicPr>
          <p:nvPr/>
        </p:nvPicPr>
        <p:blipFill>
          <a:blip r:embed="rId2" cstate="print"/>
          <a:srcRect/>
          <a:stretch>
            <a:fillRect/>
          </a:stretch>
        </p:blipFill>
        <p:spPr bwMode="auto">
          <a:xfrm>
            <a:off x="5148064" y="764704"/>
            <a:ext cx="3995936" cy="4752528"/>
          </a:xfrm>
          <a:prstGeom prst="rect">
            <a:avLst/>
          </a:prstGeom>
          <a:noFill/>
        </p:spPr>
      </p:pic>
      <p:sp>
        <p:nvSpPr>
          <p:cNvPr id="21510" name="AutoShape 6" descr="Peak Flow Meter by Physique Management Company Ltd. | Physique.co.u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1512" name="Picture 8" descr="Image result for peak flow meter"/>
          <p:cNvPicPr>
            <a:picLocks noChangeAspect="1" noChangeArrowheads="1"/>
          </p:cNvPicPr>
          <p:nvPr/>
        </p:nvPicPr>
        <p:blipFill>
          <a:blip r:embed="rId3" cstate="print"/>
          <a:srcRect/>
          <a:stretch>
            <a:fillRect/>
          </a:stretch>
        </p:blipFill>
        <p:spPr bwMode="auto">
          <a:xfrm>
            <a:off x="3203848" y="4149080"/>
            <a:ext cx="1728192" cy="1757483"/>
          </a:xfrm>
          <a:prstGeom prst="rect">
            <a:avLst/>
          </a:prstGeom>
          <a:noFill/>
        </p:spPr>
      </p:pic>
      <p:pic>
        <p:nvPicPr>
          <p:cNvPr id="21514" name="Picture 10" descr="Image result for spirometry"/>
          <p:cNvPicPr>
            <a:picLocks noChangeAspect="1" noChangeArrowheads="1"/>
          </p:cNvPicPr>
          <p:nvPr/>
        </p:nvPicPr>
        <p:blipFill>
          <a:blip r:embed="rId4" cstate="print"/>
          <a:srcRect/>
          <a:stretch>
            <a:fillRect/>
          </a:stretch>
        </p:blipFill>
        <p:spPr bwMode="auto">
          <a:xfrm>
            <a:off x="179512" y="4005064"/>
            <a:ext cx="2762250" cy="2400301"/>
          </a:xfrm>
          <a:prstGeom prst="rect">
            <a:avLst/>
          </a:prstGeom>
          <a:noFill/>
        </p:spPr>
      </p:pic>
      <p:sp>
        <p:nvSpPr>
          <p:cNvPr id="9" name="TextBox 8"/>
          <p:cNvSpPr txBox="1"/>
          <p:nvPr/>
        </p:nvSpPr>
        <p:spPr>
          <a:xfrm>
            <a:off x="179512" y="6309320"/>
            <a:ext cx="162068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Spirometry</a:t>
            </a:r>
            <a:endParaRPr lang="en-GB" sz="1400" b="1" dirty="0"/>
          </a:p>
        </p:txBody>
      </p:sp>
      <p:sp>
        <p:nvSpPr>
          <p:cNvPr id="10" name="TextBox 9"/>
          <p:cNvSpPr txBox="1"/>
          <p:nvPr/>
        </p:nvSpPr>
        <p:spPr>
          <a:xfrm>
            <a:off x="3347864" y="6093296"/>
            <a:ext cx="151216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Peak flow metre</a:t>
            </a:r>
            <a:endParaRPr lang="en-GB" sz="1200" b="1" dirty="0"/>
          </a:p>
        </p:txBody>
      </p:sp>
      <p:sp>
        <p:nvSpPr>
          <p:cNvPr id="11" name="TextBox 10"/>
          <p:cNvSpPr txBox="1"/>
          <p:nvPr/>
        </p:nvSpPr>
        <p:spPr>
          <a:xfrm>
            <a:off x="5148064" y="5517232"/>
            <a:ext cx="3816424"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b="1" dirty="0" smtClean="0">
                <a:solidFill>
                  <a:srgbClr val="7030A0"/>
                </a:solidFill>
              </a:rPr>
              <a:t>MRI Scan: </a:t>
            </a:r>
            <a:r>
              <a:rPr lang="en-GB" sz="1200" dirty="0" smtClean="0">
                <a:solidFill>
                  <a:schemeClr val="tx1"/>
                </a:solidFill>
              </a:rPr>
              <a:t>magnetic resonance imaging scan. A strong magnetic field and radio waves used to produce detailed images of the body.</a:t>
            </a:r>
          </a:p>
          <a:p>
            <a:r>
              <a:rPr lang="en-GB" sz="1200" b="1" dirty="0" smtClean="0">
                <a:solidFill>
                  <a:srgbClr val="7030A0"/>
                </a:solidFill>
              </a:rPr>
              <a:t>CT Scan: </a:t>
            </a:r>
            <a:r>
              <a:rPr lang="en-GB" sz="1200" dirty="0" smtClean="0">
                <a:solidFill>
                  <a:schemeClr val="tx1"/>
                </a:solidFill>
              </a:rPr>
              <a:t>computerised tomography scan of the brain, internal organs, blood vessels or bones.</a:t>
            </a:r>
            <a:endParaRPr lang="en-GB" sz="1200" b="1" dirty="0">
              <a:solidFill>
                <a:srgbClr val="7030A0"/>
              </a:solidFill>
            </a:endParaRPr>
          </a:p>
        </p:txBody>
      </p:sp>
      <p:pic>
        <p:nvPicPr>
          <p:cNvPr id="12" name="Picture 11"/>
          <p:cNvPicPr>
            <a:picLocks noChangeAspect="1"/>
          </p:cNvPicPr>
          <p:nvPr/>
        </p:nvPicPr>
        <p:blipFill>
          <a:blip r:embed="rId5" cstate="print"/>
          <a:stretch>
            <a:fillRect/>
          </a:stretch>
        </p:blipFill>
        <p:spPr>
          <a:xfrm>
            <a:off x="8028384" y="6389948"/>
            <a:ext cx="792088" cy="4680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1BCE99-6AFF-4F74-B599-4D50EC694B81}"/>
</file>

<file path=customXml/itemProps2.xml><?xml version="1.0" encoding="utf-8"?>
<ds:datastoreItem xmlns:ds="http://schemas.openxmlformats.org/officeDocument/2006/customXml" ds:itemID="{50584228-4DD7-4BD6-B962-6CD0E85B21B3}"/>
</file>

<file path=customXml/itemProps3.xml><?xml version="1.0" encoding="utf-8"?>
<ds:datastoreItem xmlns:ds="http://schemas.openxmlformats.org/officeDocument/2006/customXml" ds:itemID="{83FDF717-1DA5-4EDB-B4F2-D72A9E5CFC1E}"/>
</file>

<file path=docProps/app.xml><?xml version="1.0" encoding="utf-8"?>
<Properties xmlns="http://schemas.openxmlformats.org/officeDocument/2006/extended-properties" xmlns:vt="http://schemas.openxmlformats.org/officeDocument/2006/docPropsVTypes">
  <TotalTime>308</TotalTime>
  <Words>2630</Words>
  <Application>Microsoft Office PowerPoint</Application>
  <PresentationFormat>On-screen Show (4:3)</PresentationFormat>
  <Paragraphs>205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LO2: The respiratory system, malfunctions and their impact on individuals. </vt:lpstr>
      <vt:lpstr>Structure of the respiratory system</vt:lpstr>
      <vt:lpstr>Structure of Alveoli diagram.</vt:lpstr>
      <vt:lpstr>Role and structure of alveoli walls</vt:lpstr>
      <vt:lpstr>Cellular respiration</vt:lpstr>
      <vt:lpstr>Respiratory Malfunctions</vt:lpstr>
      <vt:lpstr>Emphysema</vt:lpstr>
      <vt:lpstr>Cystic Fibrosis</vt:lpstr>
      <vt:lpstr>Monitoring treatment and care needs: respiratory malfunctions.</vt:lpstr>
      <vt:lpstr>Monitoring treatment and care needs: respiratory malfunctions.</vt:lpstr>
      <vt:lpstr>Lifestyle changes and care needs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LO2: The respiratory system, malfunctions and their impact on individuals.</dc:title>
  <dc:creator>Pollen</dc:creator>
  <cp:lastModifiedBy>Pollen</cp:lastModifiedBy>
  <cp:revision>5</cp:revision>
  <dcterms:created xsi:type="dcterms:W3CDTF">2019-10-21T17:03:31Z</dcterms:created>
  <dcterms:modified xsi:type="dcterms:W3CDTF">2020-01-12T23:06:41Z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